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anva Sans Bold" charset="1" panose="020B0803030501040103"/>
      <p:regular r:id="rId24"/>
    </p:embeddedFont>
    <p:embeddedFont>
      <p:font typeface="Canva Sans" charset="1" panose="020B0503030501040103"/>
      <p:regular r:id="rId25"/>
    </p:embeddedFont>
    <p:embeddedFont>
      <p:font typeface="Canva Sans Italics" charset="1" panose="020B0503030501040103"/>
      <p:regular r:id="rId26"/>
    </p:embeddedFont>
    <p:embeddedFont>
      <p:font typeface="Open Sans Bold" charset="1" panose="020B0806030504020204"/>
      <p:regular r:id="rId27"/>
    </p:embeddedFont>
    <p:embeddedFont>
      <p:font typeface="Open Sans" charset="1" panose="020B0606030504020204"/>
      <p:regular r:id="rId28"/>
    </p:embeddedFont>
    <p:embeddedFont>
      <p:font typeface="Open Sans Italics" charset="1" panose="020B0606030504020204"/>
      <p:regular r:id="rId29"/>
    </p:embeddedFont>
    <p:embeddedFont>
      <p:font typeface="Glacial Indifference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3122371">
            <a:off x="6766968" y="-5647191"/>
            <a:ext cx="11102518" cy="10977615"/>
          </a:xfrm>
          <a:custGeom>
            <a:avLst/>
            <a:gdLst/>
            <a:ahLst/>
            <a:cxnLst/>
            <a:rect r="r" b="b" t="t" l="l"/>
            <a:pathLst>
              <a:path h="10977615" w="11102518">
                <a:moveTo>
                  <a:pt x="0" y="0"/>
                </a:moveTo>
                <a:lnTo>
                  <a:pt x="11102519" y="0"/>
                </a:lnTo>
                <a:lnTo>
                  <a:pt x="11102519"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436337" y="0"/>
            <a:ext cx="6851663" cy="10287000"/>
          </a:xfrm>
          <a:custGeom>
            <a:avLst/>
            <a:gdLst/>
            <a:ahLst/>
            <a:cxnLst/>
            <a:rect r="r" b="b" t="t" l="l"/>
            <a:pathLst>
              <a:path h="10287000" w="6851663">
                <a:moveTo>
                  <a:pt x="0" y="0"/>
                </a:moveTo>
                <a:lnTo>
                  <a:pt x="6851663" y="0"/>
                </a:lnTo>
                <a:lnTo>
                  <a:pt x="6851663" y="10287000"/>
                </a:lnTo>
                <a:lnTo>
                  <a:pt x="0" y="10287000"/>
                </a:lnTo>
                <a:lnTo>
                  <a:pt x="0" y="0"/>
                </a:lnTo>
                <a:close/>
              </a:path>
            </a:pathLst>
          </a:custGeom>
          <a:blipFill>
            <a:blip r:embed="rId4"/>
            <a:stretch>
              <a:fillRect l="-5415" t="0" r="-5415" b="0"/>
            </a:stretch>
          </a:blipFill>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1149705" y="3368058"/>
            <a:ext cx="47625" cy="3802747"/>
            <a:chOff x="0" y="0"/>
            <a:chExt cx="12543" cy="1001547"/>
          </a:xfrm>
        </p:grpSpPr>
        <p:sp>
          <p:nvSpPr>
            <p:cNvPr name="Freeform 6" id="6"/>
            <p:cNvSpPr/>
            <p:nvPr/>
          </p:nvSpPr>
          <p:spPr>
            <a:xfrm flipH="false" flipV="false" rot="0">
              <a:off x="0" y="0"/>
              <a:ext cx="12543" cy="1001547"/>
            </a:xfrm>
            <a:custGeom>
              <a:avLst/>
              <a:gdLst/>
              <a:ahLst/>
              <a:cxnLst/>
              <a:rect r="r" b="b" t="t" l="l"/>
              <a:pathLst>
                <a:path h="1001547" w="12543">
                  <a:moveTo>
                    <a:pt x="0" y="0"/>
                  </a:moveTo>
                  <a:lnTo>
                    <a:pt x="12543" y="0"/>
                  </a:lnTo>
                  <a:lnTo>
                    <a:pt x="12543" y="1001547"/>
                  </a:lnTo>
                  <a:lnTo>
                    <a:pt x="0" y="1001547"/>
                  </a:lnTo>
                  <a:close/>
                </a:path>
              </a:pathLst>
            </a:custGeom>
            <a:solidFill>
              <a:srgbClr val="FFFFFF"/>
            </a:solidFill>
          </p:spPr>
        </p:sp>
        <p:sp>
          <p:nvSpPr>
            <p:cNvPr name="TextBox 7" id="7"/>
            <p:cNvSpPr txBox="true"/>
            <p:nvPr/>
          </p:nvSpPr>
          <p:spPr>
            <a:xfrm>
              <a:off x="0" y="-38100"/>
              <a:ext cx="12543" cy="103964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591107" y="3940144"/>
            <a:ext cx="9845230" cy="2735008"/>
          </a:xfrm>
          <a:prstGeom prst="rect">
            <a:avLst/>
          </a:prstGeom>
        </p:spPr>
        <p:txBody>
          <a:bodyPr anchor="t" rtlCol="false" tIns="0" lIns="0" bIns="0" rIns="0">
            <a:spAutoFit/>
          </a:bodyPr>
          <a:lstStyle/>
          <a:p>
            <a:pPr algn="l">
              <a:lnSpc>
                <a:spcPts val="7279"/>
              </a:lnSpc>
            </a:pPr>
            <a:r>
              <a:rPr lang="en-US" b="true" sz="5199" spc="561">
                <a:solidFill>
                  <a:srgbClr val="FFFFFF"/>
                </a:solidFill>
                <a:latin typeface="Canva Sans Bold"/>
                <a:ea typeface="Canva Sans Bold"/>
                <a:cs typeface="Canva Sans Bold"/>
                <a:sym typeface="Canva Sans Bold"/>
              </a:rPr>
              <a:t>SENTIMENT ANALYSIS OF SKIN CARE PRODUCTS</a:t>
            </a:r>
          </a:p>
          <a:p>
            <a:pPr algn="l" marL="0" indent="0" lvl="0">
              <a:lnSpc>
                <a:spcPts val="7279"/>
              </a:lnSpc>
              <a:spcBef>
                <a:spcPct val="0"/>
              </a:spcBef>
            </a:pPr>
          </a:p>
        </p:txBody>
      </p:sp>
      <p:sp>
        <p:nvSpPr>
          <p:cNvPr name="TextBox 9" id="9"/>
          <p:cNvSpPr txBox="true"/>
          <p:nvPr/>
        </p:nvSpPr>
        <p:spPr>
          <a:xfrm rot="0">
            <a:off x="833154" y="1014143"/>
            <a:ext cx="4715670" cy="2133853"/>
          </a:xfrm>
          <a:prstGeom prst="rect">
            <a:avLst/>
          </a:prstGeom>
        </p:spPr>
        <p:txBody>
          <a:bodyPr anchor="t" rtlCol="false" tIns="0" lIns="0" bIns="0" rIns="0">
            <a:spAutoFit/>
          </a:bodyPr>
          <a:lstStyle/>
          <a:p>
            <a:pPr algn="l">
              <a:lnSpc>
                <a:spcPts val="5563"/>
              </a:lnSpc>
            </a:pPr>
            <a:r>
              <a:rPr lang="en-US" sz="5199" spc="369">
                <a:solidFill>
                  <a:srgbClr val="FFFFFF"/>
                </a:solidFill>
                <a:latin typeface="Canva Sans"/>
                <a:ea typeface="Canva Sans"/>
                <a:cs typeface="Canva Sans"/>
                <a:sym typeface="Canva Sans"/>
              </a:rPr>
              <a:t>Eyai</a:t>
            </a:r>
          </a:p>
          <a:p>
            <a:pPr algn="l">
              <a:lnSpc>
                <a:spcPts val="5563"/>
              </a:lnSpc>
            </a:pPr>
            <a:r>
              <a:rPr lang="en-US" sz="5199" spc="369">
                <a:solidFill>
                  <a:srgbClr val="FFFFFF"/>
                </a:solidFill>
                <a:latin typeface="Canva Sans"/>
                <a:ea typeface="Canva Sans"/>
                <a:cs typeface="Canva Sans"/>
                <a:sym typeface="Canva Sans"/>
              </a:rPr>
              <a:t>Cyndiket</a:t>
            </a:r>
          </a:p>
          <a:p>
            <a:pPr algn="l" marL="0" indent="0" lvl="0">
              <a:lnSpc>
                <a:spcPts val="556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07369" y="2198676"/>
            <a:ext cx="8352304" cy="5425302"/>
          </a:xfrm>
          <a:custGeom>
            <a:avLst/>
            <a:gdLst/>
            <a:ahLst/>
            <a:cxnLst/>
            <a:rect r="r" b="b" t="t" l="l"/>
            <a:pathLst>
              <a:path h="5425302" w="8352304">
                <a:moveTo>
                  <a:pt x="0" y="0"/>
                </a:moveTo>
                <a:lnTo>
                  <a:pt x="8352304" y="0"/>
                </a:lnTo>
                <a:lnTo>
                  <a:pt x="8352304" y="5425302"/>
                </a:lnTo>
                <a:lnTo>
                  <a:pt x="0" y="5425302"/>
                </a:lnTo>
                <a:lnTo>
                  <a:pt x="0" y="0"/>
                </a:lnTo>
                <a:close/>
              </a:path>
            </a:pathLst>
          </a:custGeom>
          <a:blipFill>
            <a:blip r:embed="rId6"/>
            <a:stretch>
              <a:fillRect l="0" t="0" r="0" b="0"/>
            </a:stretch>
          </a:blipFill>
        </p:spPr>
      </p:sp>
      <p:sp>
        <p:nvSpPr>
          <p:cNvPr name="TextBox 5" id="5"/>
          <p:cNvSpPr txBox="true"/>
          <p:nvPr/>
        </p:nvSpPr>
        <p:spPr>
          <a:xfrm rot="0">
            <a:off x="0" y="367244"/>
            <a:ext cx="8413998"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FFFFFF"/>
                </a:solidFill>
                <a:latin typeface="Canva Sans Bold"/>
                <a:ea typeface="Canva Sans Bold"/>
                <a:cs typeface="Canva Sans Bold"/>
                <a:sym typeface="Canva Sans Bold"/>
              </a:rPr>
              <a:t>Skin Types Distribution</a:t>
            </a:r>
          </a:p>
        </p:txBody>
      </p:sp>
      <p:sp>
        <p:nvSpPr>
          <p:cNvPr name="TextBox 6" id="6"/>
          <p:cNvSpPr txBox="true"/>
          <p:nvPr/>
        </p:nvSpPr>
        <p:spPr>
          <a:xfrm rot="0">
            <a:off x="9813643" y="4235213"/>
            <a:ext cx="6798224" cy="1019176"/>
          </a:xfrm>
          <a:prstGeom prst="rect">
            <a:avLst/>
          </a:prstGeom>
        </p:spPr>
        <p:txBody>
          <a:bodyPr anchor="t" rtlCol="false" tIns="0" lIns="0" bIns="0" rIns="0">
            <a:spAutoFit/>
          </a:bodyPr>
          <a:lstStyle/>
          <a:p>
            <a:pPr algn="l" marL="647694" indent="-323847" lvl="1">
              <a:lnSpc>
                <a:spcPts val="4199"/>
              </a:lnSpc>
              <a:buFont typeface="Arial"/>
              <a:buChar char="•"/>
            </a:pPr>
            <a:r>
              <a:rPr lang="en-US" sz="2999">
                <a:solidFill>
                  <a:srgbClr val="FFFFFF"/>
                </a:solidFill>
                <a:latin typeface="Canva Sans"/>
                <a:ea typeface="Canva Sans"/>
                <a:cs typeface="Canva Sans"/>
                <a:sym typeface="Canva Sans"/>
              </a:rPr>
              <a:t>Majority of the population had combination and dry skin types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075248" y="2613705"/>
            <a:ext cx="90508" cy="1649490"/>
            <a:chOff x="0" y="0"/>
            <a:chExt cx="23837" cy="434434"/>
          </a:xfrm>
        </p:grpSpPr>
        <p:sp>
          <p:nvSpPr>
            <p:cNvPr name="Freeform 4" id="4"/>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5" id="5"/>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75248" y="4572018"/>
            <a:ext cx="90508" cy="1649490"/>
            <a:chOff x="0" y="0"/>
            <a:chExt cx="23837" cy="434434"/>
          </a:xfrm>
        </p:grpSpPr>
        <p:sp>
          <p:nvSpPr>
            <p:cNvPr name="Freeform 7" id="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8" id="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75248" y="6526308"/>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13" id="13"/>
          <p:cNvSpPr/>
          <p:nvPr/>
        </p:nvSpPr>
        <p:spPr>
          <a:xfrm flipH="false" flipV="false" rot="0">
            <a:off x="705524" y="2170087"/>
            <a:ext cx="9800983" cy="7307750"/>
          </a:xfrm>
          <a:custGeom>
            <a:avLst/>
            <a:gdLst/>
            <a:ahLst/>
            <a:cxnLst/>
            <a:rect r="r" b="b" t="t" l="l"/>
            <a:pathLst>
              <a:path h="7307750" w="9800983">
                <a:moveTo>
                  <a:pt x="0" y="0"/>
                </a:moveTo>
                <a:lnTo>
                  <a:pt x="9800982" y="0"/>
                </a:lnTo>
                <a:lnTo>
                  <a:pt x="9800982" y="7307750"/>
                </a:lnTo>
                <a:lnTo>
                  <a:pt x="0" y="7307750"/>
                </a:lnTo>
                <a:lnTo>
                  <a:pt x="0" y="0"/>
                </a:lnTo>
                <a:close/>
              </a:path>
            </a:pathLst>
          </a:custGeom>
          <a:blipFill>
            <a:blip r:embed="rId4"/>
            <a:stretch>
              <a:fillRect l="0" t="0" r="0" b="0"/>
            </a:stretch>
          </a:blipFill>
        </p:spPr>
      </p:sp>
      <p:sp>
        <p:nvSpPr>
          <p:cNvPr name="TextBox 14" id="14"/>
          <p:cNvSpPr txBox="true"/>
          <p:nvPr/>
        </p:nvSpPr>
        <p:spPr>
          <a:xfrm rot="0">
            <a:off x="10506506" y="3768493"/>
            <a:ext cx="7781494" cy="1581023"/>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Canva Sans"/>
                <a:ea typeface="Canva Sans"/>
                <a:cs typeface="Canva Sans"/>
                <a:sym typeface="Canva Sans"/>
              </a:rPr>
              <a:t>Most products range between 20 50 dollars. This shows a big percentage of products are affordable</a:t>
            </a:r>
          </a:p>
        </p:txBody>
      </p:sp>
      <p:sp>
        <p:nvSpPr>
          <p:cNvPr name="TextBox 15" id="15"/>
          <p:cNvSpPr txBox="true"/>
          <p:nvPr/>
        </p:nvSpPr>
        <p:spPr>
          <a:xfrm rot="0">
            <a:off x="705524" y="537527"/>
            <a:ext cx="8815685" cy="88709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FFFFFF"/>
                </a:solidFill>
                <a:latin typeface="Canva Sans Bold"/>
                <a:ea typeface="Canva Sans Bold"/>
                <a:cs typeface="Canva Sans Bold"/>
                <a:sym typeface="Canva Sans Bold"/>
              </a:rPr>
              <a:t>Price Category Distribution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4" id="4"/>
          <p:cNvSpPr/>
          <p:nvPr/>
        </p:nvSpPr>
        <p:spPr>
          <a:xfrm flipH="false" flipV="false" rot="0">
            <a:off x="277042" y="1656106"/>
            <a:ext cx="11301259" cy="5749515"/>
          </a:xfrm>
          <a:custGeom>
            <a:avLst/>
            <a:gdLst/>
            <a:ahLst/>
            <a:cxnLst/>
            <a:rect r="r" b="b" t="t" l="l"/>
            <a:pathLst>
              <a:path h="5749515" w="11301259">
                <a:moveTo>
                  <a:pt x="0" y="0"/>
                </a:moveTo>
                <a:lnTo>
                  <a:pt x="11301259" y="0"/>
                </a:lnTo>
                <a:lnTo>
                  <a:pt x="11301259" y="5749516"/>
                </a:lnTo>
                <a:lnTo>
                  <a:pt x="0" y="5749516"/>
                </a:lnTo>
                <a:lnTo>
                  <a:pt x="0" y="0"/>
                </a:lnTo>
                <a:close/>
              </a:path>
            </a:pathLst>
          </a:custGeom>
          <a:blipFill>
            <a:blip r:embed="rId4"/>
            <a:stretch>
              <a:fillRect l="0" t="0" r="0" b="0"/>
            </a:stretch>
          </a:blipFill>
        </p:spPr>
      </p:sp>
      <p:sp>
        <p:nvSpPr>
          <p:cNvPr name="TextBox 5" id="5"/>
          <p:cNvSpPr txBox="true"/>
          <p:nvPr/>
        </p:nvSpPr>
        <p:spPr>
          <a:xfrm rot="0">
            <a:off x="551601" y="217283"/>
            <a:ext cx="11422986"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WordCloud for Positive Sentiments</a:t>
            </a:r>
          </a:p>
        </p:txBody>
      </p:sp>
      <p:sp>
        <p:nvSpPr>
          <p:cNvPr name="TextBox 6" id="6"/>
          <p:cNvSpPr txBox="true"/>
          <p:nvPr/>
        </p:nvSpPr>
        <p:spPr>
          <a:xfrm rot="0">
            <a:off x="11974587" y="3607288"/>
            <a:ext cx="6234295" cy="1780477"/>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Words like “Amazing,” “Love,” “Great,” and “Good” stand out.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4" id="4"/>
          <p:cNvSpPr/>
          <p:nvPr/>
        </p:nvSpPr>
        <p:spPr>
          <a:xfrm flipH="false" flipV="false" rot="0">
            <a:off x="551601" y="1684906"/>
            <a:ext cx="11301259" cy="5749515"/>
          </a:xfrm>
          <a:custGeom>
            <a:avLst/>
            <a:gdLst/>
            <a:ahLst/>
            <a:cxnLst/>
            <a:rect r="r" b="b" t="t" l="l"/>
            <a:pathLst>
              <a:path h="5749515" w="11301259">
                <a:moveTo>
                  <a:pt x="0" y="0"/>
                </a:moveTo>
                <a:lnTo>
                  <a:pt x="11301258" y="0"/>
                </a:lnTo>
                <a:lnTo>
                  <a:pt x="11301258" y="5749515"/>
                </a:lnTo>
                <a:lnTo>
                  <a:pt x="0" y="5749515"/>
                </a:lnTo>
                <a:lnTo>
                  <a:pt x="0" y="0"/>
                </a:lnTo>
                <a:close/>
              </a:path>
            </a:pathLst>
          </a:custGeom>
          <a:blipFill>
            <a:blip r:embed="rId4"/>
            <a:stretch>
              <a:fillRect l="0" t="0" r="0" b="0"/>
            </a:stretch>
          </a:blipFill>
        </p:spPr>
      </p:sp>
      <p:sp>
        <p:nvSpPr>
          <p:cNvPr name="TextBox 5" id="5"/>
          <p:cNvSpPr txBox="true"/>
          <p:nvPr/>
        </p:nvSpPr>
        <p:spPr>
          <a:xfrm rot="0">
            <a:off x="551601" y="217283"/>
            <a:ext cx="12377787"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WordCloud for Negative Sentiments</a:t>
            </a:r>
          </a:p>
        </p:txBody>
      </p:sp>
      <p:sp>
        <p:nvSpPr>
          <p:cNvPr name="TextBox 6" id="6"/>
          <p:cNvSpPr txBox="true"/>
          <p:nvPr/>
        </p:nvSpPr>
        <p:spPr>
          <a:xfrm rot="0">
            <a:off x="12190913" y="2825142"/>
            <a:ext cx="5560268" cy="1780477"/>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Words like “worth,” “skin,” “sensitive,” “drying,” and “money”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466623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Returns</a:t>
            </a:r>
          </a:p>
        </p:txBody>
      </p:sp>
      <p:graphicFrame>
        <p:nvGraphicFramePr>
          <p:cNvPr name="Table 4" id="4"/>
          <p:cNvGraphicFramePr>
            <a:graphicFrameLocks noGrp="true"/>
          </p:cNvGraphicFramePr>
          <p:nvPr/>
        </p:nvGraphicFramePr>
        <p:xfrm>
          <a:off x="2912587" y="2994411"/>
          <a:ext cx="8819872" cy="5400675"/>
        </p:xfrm>
        <a:graphic>
          <a:graphicData uri="http://schemas.openxmlformats.org/drawingml/2006/table">
            <a:tbl>
              <a:tblPr/>
              <a:tblGrid>
                <a:gridCol w="2104735"/>
                <a:gridCol w="2112398"/>
                <a:gridCol w="2312958"/>
                <a:gridCol w="2289780"/>
              </a:tblGrid>
              <a:tr h="1026416">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Model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F1-Score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b="true">
                          <a:solidFill>
                            <a:srgbClr val="FFFFFF"/>
                          </a:solidFill>
                          <a:latin typeface="Open Sans Bold"/>
                          <a:ea typeface="Open Sans Bold"/>
                          <a:cs typeface="Open Sans Bold"/>
                          <a:sym typeface="Open Sans Bold"/>
                        </a:rPr>
                        <a:t>AUC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0713">
                <a:tc>
                  <a:txBody>
                    <a:bodyPr anchor="t" rtlCol="false"/>
                    <a:lstStyle/>
                    <a:p>
                      <a:pPr algn="ctr">
                        <a:lnSpc>
                          <a:spcPts val="2659"/>
                        </a:lnSpc>
                        <a:defRPr/>
                      </a:pPr>
                      <a:r>
                        <a:rPr lang="en-US" sz="1899">
                          <a:solidFill>
                            <a:srgbClr val="FFFFFF"/>
                          </a:solidFill>
                          <a:latin typeface="Open Sans"/>
                          <a:ea typeface="Open Sans"/>
                          <a:cs typeface="Open Sans"/>
                          <a:sym typeface="Open Sans"/>
                        </a:rPr>
                        <a:t>Logistic Regression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0.87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16">
                <a:tc>
                  <a:txBody>
                    <a:bodyPr anchor="t" rtlCol="false"/>
                    <a:lstStyle/>
                    <a:p>
                      <a:pPr algn="ctr">
                        <a:lnSpc>
                          <a:spcPts val="2659"/>
                        </a:lnSpc>
                        <a:defRPr/>
                      </a:pPr>
                      <a:r>
                        <a:rPr lang="en-US" sz="1899">
                          <a:solidFill>
                            <a:srgbClr val="FFFFFF"/>
                          </a:solidFill>
                          <a:latin typeface="Open Sans"/>
                          <a:ea typeface="Open Sans"/>
                          <a:cs typeface="Open Sans"/>
                          <a:sym typeface="Open Sans"/>
                        </a:rPr>
                        <a:t>Linear SVC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0.87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60713">
                <a:tc>
                  <a:txBody>
                    <a:bodyPr anchor="t" rtlCol="false"/>
                    <a:lstStyle/>
                    <a:p>
                      <a:pPr algn="ctr">
                        <a:lnSpc>
                          <a:spcPts val="2659"/>
                        </a:lnSpc>
                        <a:defRPr/>
                      </a:pPr>
                      <a:r>
                        <a:rPr lang="en-US" sz="1899">
                          <a:solidFill>
                            <a:srgbClr val="FFFFFF"/>
                          </a:solidFill>
                          <a:latin typeface="Open Sans"/>
                          <a:ea typeface="Open Sans"/>
                          <a:cs typeface="Open Sans"/>
                          <a:sym typeface="Open Sans"/>
                        </a:rPr>
                        <a:t>Random Forest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6416">
                <a:tc>
                  <a:txBody>
                    <a:bodyPr anchor="t" rtlCol="false"/>
                    <a:lstStyle/>
                    <a:p>
                      <a:pPr algn="ctr">
                        <a:lnSpc>
                          <a:spcPts val="2659"/>
                        </a:lnSpc>
                        <a:defRPr/>
                      </a:pPr>
                      <a:r>
                        <a:rPr lang="en-US" sz="1899">
                          <a:solidFill>
                            <a:srgbClr val="FFFFFF"/>
                          </a:solidFill>
                          <a:latin typeface="Open Sans"/>
                          <a:ea typeface="Open Sans"/>
                          <a:cs typeface="Open Sans"/>
                          <a:sym typeface="Open Sans"/>
                        </a:rPr>
                        <a:t>XG BOOST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Open Sans"/>
                          <a:ea typeface="Open Sans"/>
                          <a:cs typeface="Open Sans"/>
                          <a:sym typeface="Open Sans"/>
                        </a:rPr>
                        <a:t>0.99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1482024" y="933450"/>
            <a:ext cx="4336839"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Modeling</a:t>
            </a:r>
          </a:p>
        </p:txBody>
      </p:sp>
      <p:sp>
        <p:nvSpPr>
          <p:cNvPr name="TextBox 6" id="6"/>
          <p:cNvSpPr txBox="true"/>
          <p:nvPr/>
        </p:nvSpPr>
        <p:spPr>
          <a:xfrm rot="0">
            <a:off x="12195163" y="3707388"/>
            <a:ext cx="5758801" cy="3927096"/>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Accuracy</a:t>
            </a:r>
            <a:r>
              <a:rPr lang="en-US" sz="2499">
                <a:solidFill>
                  <a:srgbClr val="FFFFFF"/>
                </a:solidFill>
                <a:latin typeface="Open Sans"/>
                <a:ea typeface="Open Sans"/>
                <a:cs typeface="Open Sans"/>
                <a:sym typeface="Open Sans"/>
              </a:rPr>
              <a:t> - Shows</a:t>
            </a:r>
            <a:r>
              <a:rPr lang="en-US" sz="2499" i="true">
                <a:solidFill>
                  <a:srgbClr val="FFFFFF"/>
                </a:solidFill>
                <a:latin typeface="Open Sans Italics"/>
                <a:ea typeface="Open Sans Italics"/>
                <a:cs typeface="Open Sans Italics"/>
                <a:sym typeface="Open Sans Italics"/>
              </a:rPr>
              <a:t> how often the model is correct overall. </a:t>
            </a:r>
            <a:r>
              <a:rPr lang="en-US" sz="2499">
                <a:solidFill>
                  <a:srgbClr val="FFFFFF"/>
                </a:solidFill>
                <a:latin typeface="Open Sans"/>
                <a:ea typeface="Open Sans"/>
                <a:cs typeface="Open Sans"/>
                <a:sym typeface="Open Sans"/>
              </a:rPr>
              <a:t> </a:t>
            </a:r>
          </a:p>
          <a:p>
            <a:pPr algn="l">
              <a:lnSpc>
                <a:spcPts val="3499"/>
              </a:lnSpc>
            </a:pP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F1-Score</a:t>
            </a:r>
            <a:r>
              <a:rPr lang="en-US" sz="2499">
                <a:solidFill>
                  <a:srgbClr val="FFFFFF"/>
                </a:solidFill>
                <a:latin typeface="Open Sans"/>
                <a:ea typeface="Open Sans"/>
                <a:cs typeface="Open Sans"/>
                <a:sym typeface="Open Sans"/>
              </a:rPr>
              <a:t> - Shows</a:t>
            </a:r>
            <a:r>
              <a:rPr lang="en-US" sz="2499" i="true">
                <a:solidFill>
                  <a:srgbClr val="FFFFFF"/>
                </a:solidFill>
                <a:latin typeface="Open Sans Italics"/>
                <a:ea typeface="Open Sans Italics"/>
                <a:cs typeface="Open Sans Italics"/>
                <a:sym typeface="Open Sans Italics"/>
              </a:rPr>
              <a:t> how well the model balances being right when it says something is true and not missing important cases.</a:t>
            </a:r>
          </a:p>
          <a:p>
            <a:pPr algn="l">
              <a:lnSpc>
                <a:spcPts val="3499"/>
              </a:lnSpc>
            </a:pP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AUC</a:t>
            </a:r>
            <a:r>
              <a:rPr lang="en-US" sz="2499">
                <a:solidFill>
                  <a:srgbClr val="FFFFFF"/>
                </a:solidFill>
                <a:latin typeface="Open Sans"/>
                <a:ea typeface="Open Sans"/>
                <a:cs typeface="Open Sans"/>
                <a:sym typeface="Open Sans"/>
              </a:rPr>
              <a:t> - </a:t>
            </a:r>
            <a:r>
              <a:rPr lang="en-US" sz="2499" i="true">
                <a:solidFill>
                  <a:srgbClr val="FFFFFF"/>
                </a:solidFill>
                <a:latin typeface="Open Sans Italics"/>
                <a:ea typeface="Open Sans Italics"/>
                <a:cs typeface="Open Sans Italics"/>
                <a:sym typeface="Open Sans Italics"/>
              </a:rPr>
              <a:t>Area Under The Curve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28700" y="2321227"/>
            <a:ext cx="10114311" cy="6389236"/>
            <a:chOff x="0" y="0"/>
            <a:chExt cx="1566971" cy="989860"/>
          </a:xfrm>
        </p:grpSpPr>
        <p:sp>
          <p:nvSpPr>
            <p:cNvPr name="Freeform 4" id="4"/>
            <p:cNvSpPr/>
            <p:nvPr/>
          </p:nvSpPr>
          <p:spPr>
            <a:xfrm flipH="false" flipV="false" rot="0">
              <a:off x="0" y="0"/>
              <a:ext cx="1566971" cy="989860"/>
            </a:xfrm>
            <a:custGeom>
              <a:avLst/>
              <a:gdLst/>
              <a:ahLst/>
              <a:cxnLst/>
              <a:rect r="r" b="b" t="t" l="l"/>
              <a:pathLst>
                <a:path h="989860" w="1566971">
                  <a:moveTo>
                    <a:pt x="0" y="0"/>
                  </a:moveTo>
                  <a:lnTo>
                    <a:pt x="1566971" y="0"/>
                  </a:lnTo>
                  <a:lnTo>
                    <a:pt x="1566971" y="989860"/>
                  </a:lnTo>
                  <a:lnTo>
                    <a:pt x="0" y="989860"/>
                  </a:lnTo>
                  <a:close/>
                </a:path>
              </a:pathLst>
            </a:custGeom>
            <a:blipFill>
              <a:blip r:embed="rId4"/>
              <a:stretch>
                <a:fillRect l="0" t="-3074" r="0" b="-3074"/>
              </a:stretch>
            </a:blipFill>
          </p:spPr>
        </p:sp>
      </p:grpSp>
      <p:sp>
        <p:nvSpPr>
          <p:cNvPr name="Freeform 5" id="5"/>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407987" y="141584"/>
            <a:ext cx="7158701"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Model Evaluation</a:t>
            </a:r>
          </a:p>
        </p:txBody>
      </p:sp>
      <p:sp>
        <p:nvSpPr>
          <p:cNvPr name="TextBox 7" id="7"/>
          <p:cNvSpPr txBox="true"/>
          <p:nvPr/>
        </p:nvSpPr>
        <p:spPr>
          <a:xfrm rot="0">
            <a:off x="11143011" y="2264077"/>
            <a:ext cx="6732941" cy="3714310"/>
          </a:xfrm>
          <a:prstGeom prst="rect">
            <a:avLst/>
          </a:prstGeom>
        </p:spPr>
        <p:txBody>
          <a:bodyPr anchor="t" rtlCol="false" tIns="0" lIns="0" bIns="0" rIns="0">
            <a:spAutoFit/>
          </a:bodyPr>
          <a:lstStyle/>
          <a:p>
            <a:pPr algn="just" marL="648934" indent="-324467" lvl="1">
              <a:lnSpc>
                <a:spcPts val="4208"/>
              </a:lnSpc>
              <a:buFont typeface="Arial"/>
              <a:buChar char="•"/>
            </a:pPr>
            <a:r>
              <a:rPr lang="en-US" sz="3005" spc="-165">
                <a:solidFill>
                  <a:srgbClr val="F2F4F5"/>
                </a:solidFill>
                <a:latin typeface="Canva Sans"/>
                <a:ea typeface="Canva Sans"/>
                <a:cs typeface="Canva Sans"/>
                <a:sym typeface="Canva Sans"/>
              </a:rPr>
              <a:t>From the diagram, XGBOOST has the highest AUC of 0.99 thus has the best classification performance while the other models have 0.98 showing strong classification power but XGBOOST is the best model.</a:t>
            </a:r>
          </a:p>
          <a:p>
            <a:pPr algn="just">
              <a:lnSpc>
                <a:spcPts val="4208"/>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761975">
            <a:off x="-2807156" y="4366610"/>
            <a:ext cx="11226486" cy="11100188"/>
          </a:xfrm>
          <a:custGeom>
            <a:avLst/>
            <a:gdLst/>
            <a:ahLst/>
            <a:cxnLst/>
            <a:rect r="r" b="b" t="t" l="l"/>
            <a:pathLst>
              <a:path h="11100188" w="11226486">
                <a:moveTo>
                  <a:pt x="0" y="0"/>
                </a:moveTo>
                <a:lnTo>
                  <a:pt x="11226485" y="0"/>
                </a:lnTo>
                <a:lnTo>
                  <a:pt x="11226485" y="11100187"/>
                </a:lnTo>
                <a:lnTo>
                  <a:pt x="0" y="11100187"/>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028700" y="687509"/>
            <a:ext cx="4710728"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Conclusion </a:t>
            </a:r>
          </a:p>
        </p:txBody>
      </p:sp>
      <p:sp>
        <p:nvSpPr>
          <p:cNvPr name="TextBox 5" id="5"/>
          <p:cNvSpPr txBox="true"/>
          <p:nvPr/>
        </p:nvSpPr>
        <p:spPr>
          <a:xfrm rot="0">
            <a:off x="466623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Returns</a:t>
            </a:r>
          </a:p>
        </p:txBody>
      </p:sp>
      <p:sp>
        <p:nvSpPr>
          <p:cNvPr name="Freeform 6" id="6"/>
          <p:cNvSpPr/>
          <p:nvPr/>
        </p:nvSpPr>
        <p:spPr>
          <a:xfrm flipH="false" flipV="false" rot="-1761975">
            <a:off x="-2807156" y="4736906"/>
            <a:ext cx="11226486" cy="11100188"/>
          </a:xfrm>
          <a:custGeom>
            <a:avLst/>
            <a:gdLst/>
            <a:ahLst/>
            <a:cxnLst/>
            <a:rect r="r" b="b" t="t" l="l"/>
            <a:pathLst>
              <a:path h="11100188" w="11226486">
                <a:moveTo>
                  <a:pt x="0" y="0"/>
                </a:moveTo>
                <a:lnTo>
                  <a:pt x="11226485" y="0"/>
                </a:lnTo>
                <a:lnTo>
                  <a:pt x="11226485" y="11100188"/>
                </a:lnTo>
                <a:lnTo>
                  <a:pt x="0" y="111001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1382784" y="4206638"/>
            <a:ext cx="15522432" cy="1495099"/>
          </a:xfrm>
          <a:prstGeom prst="rect">
            <a:avLst/>
          </a:prstGeom>
        </p:spPr>
        <p:txBody>
          <a:bodyPr anchor="t" rtlCol="false" tIns="0" lIns="0" bIns="0" rIns="0">
            <a:spAutoFit/>
          </a:bodyPr>
          <a:lstStyle/>
          <a:p>
            <a:pPr algn="ctr">
              <a:lnSpc>
                <a:spcPts val="3975"/>
              </a:lnSpc>
              <a:spcBef>
                <a:spcPct val="0"/>
              </a:spcBef>
            </a:pPr>
            <a:r>
              <a:rPr lang="en-US" sz="2685" spc="34">
                <a:solidFill>
                  <a:srgbClr val="FFFFFF"/>
                </a:solidFill>
                <a:latin typeface="Canva Sans"/>
                <a:ea typeface="Canva Sans"/>
                <a:cs typeface="Canva Sans"/>
                <a:sym typeface="Canva Sans"/>
              </a:rPr>
              <a:t>We picked XGBOOST because it was the best performing model for its excellent classification power as it provides the most accurate trade-off between sensitivity (recall) and specificity.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1761975">
            <a:off x="-2807156" y="4366610"/>
            <a:ext cx="11226486" cy="11100188"/>
          </a:xfrm>
          <a:custGeom>
            <a:avLst/>
            <a:gdLst/>
            <a:ahLst/>
            <a:cxnLst/>
            <a:rect r="r" b="b" t="t" l="l"/>
            <a:pathLst>
              <a:path h="11100188" w="11226486">
                <a:moveTo>
                  <a:pt x="0" y="0"/>
                </a:moveTo>
                <a:lnTo>
                  <a:pt x="11226485" y="0"/>
                </a:lnTo>
                <a:lnTo>
                  <a:pt x="11226485" y="11100187"/>
                </a:lnTo>
                <a:lnTo>
                  <a:pt x="0" y="11100187"/>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028700" y="933450"/>
            <a:ext cx="7646155"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Recommendations</a:t>
            </a:r>
          </a:p>
        </p:txBody>
      </p:sp>
      <p:sp>
        <p:nvSpPr>
          <p:cNvPr name="TextBox 5" id="5"/>
          <p:cNvSpPr txBox="true"/>
          <p:nvPr/>
        </p:nvSpPr>
        <p:spPr>
          <a:xfrm rot="0">
            <a:off x="466623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Returns</a:t>
            </a:r>
          </a:p>
        </p:txBody>
      </p:sp>
      <p:sp>
        <p:nvSpPr>
          <p:cNvPr name="Freeform 6" id="6"/>
          <p:cNvSpPr/>
          <p:nvPr/>
        </p:nvSpPr>
        <p:spPr>
          <a:xfrm flipH="false" flipV="false" rot="-1761975">
            <a:off x="-2807156" y="4736906"/>
            <a:ext cx="11226486" cy="11100188"/>
          </a:xfrm>
          <a:custGeom>
            <a:avLst/>
            <a:gdLst/>
            <a:ahLst/>
            <a:cxnLst/>
            <a:rect r="r" b="b" t="t" l="l"/>
            <a:pathLst>
              <a:path h="11100188" w="11226486">
                <a:moveTo>
                  <a:pt x="0" y="0"/>
                </a:moveTo>
                <a:lnTo>
                  <a:pt x="11226485" y="0"/>
                </a:lnTo>
                <a:lnTo>
                  <a:pt x="11226485" y="11100188"/>
                </a:lnTo>
                <a:lnTo>
                  <a:pt x="0" y="111001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2283196" y="3197986"/>
            <a:ext cx="15583174" cy="5640413"/>
          </a:xfrm>
          <a:prstGeom prst="rect">
            <a:avLst/>
          </a:prstGeom>
        </p:spPr>
        <p:txBody>
          <a:bodyPr anchor="t" rtlCol="false" tIns="0" lIns="0" bIns="0" rIns="0">
            <a:spAutoFit/>
          </a:bodyPr>
          <a:lstStyle/>
          <a:p>
            <a:pPr algn="l" marL="647694" indent="-323847" lvl="1">
              <a:lnSpc>
                <a:spcPts val="6509"/>
              </a:lnSpc>
              <a:buFont typeface="Arial"/>
              <a:buChar char="•"/>
            </a:pPr>
            <a:r>
              <a:rPr lang="en-US" sz="2999">
                <a:solidFill>
                  <a:srgbClr val="FFFFFF"/>
                </a:solidFill>
                <a:latin typeface="Canva Sans"/>
                <a:ea typeface="Canva Sans"/>
                <a:cs typeface="Canva Sans"/>
                <a:sym typeface="Canva Sans"/>
              </a:rPr>
              <a:t>Personalized Product Displays for online stores.</a:t>
            </a:r>
          </a:p>
          <a:p>
            <a:pPr algn="l" marL="647694" indent="-323847" lvl="1">
              <a:lnSpc>
                <a:spcPts val="6509"/>
              </a:lnSpc>
              <a:buFont typeface="Arial"/>
              <a:buChar char="•"/>
            </a:pPr>
            <a:r>
              <a:rPr lang="en-US" sz="2999">
                <a:solidFill>
                  <a:srgbClr val="FFFFFF"/>
                </a:solidFill>
                <a:latin typeface="Canva Sans"/>
                <a:ea typeface="Canva Sans"/>
                <a:cs typeface="Canva Sans"/>
                <a:sym typeface="Canva Sans"/>
              </a:rPr>
              <a:t>DEI(Diversity, Equity, and Inclusion) Transparency for companies.</a:t>
            </a:r>
          </a:p>
          <a:p>
            <a:pPr algn="l" marL="647694" indent="-323847" lvl="1">
              <a:lnSpc>
                <a:spcPts val="6509"/>
              </a:lnSpc>
              <a:buFont typeface="Arial"/>
              <a:buChar char="•"/>
            </a:pPr>
            <a:r>
              <a:rPr lang="en-US" sz="2999">
                <a:solidFill>
                  <a:srgbClr val="FFFFFF"/>
                </a:solidFill>
                <a:latin typeface="Canva Sans"/>
                <a:ea typeface="Canva Sans"/>
                <a:cs typeface="Canva Sans"/>
                <a:sym typeface="Canva Sans"/>
              </a:rPr>
              <a:t>Promotional Targeting for online stores.</a:t>
            </a:r>
          </a:p>
          <a:p>
            <a:pPr algn="l" marL="647694" indent="-323847" lvl="1">
              <a:lnSpc>
                <a:spcPts val="6509"/>
              </a:lnSpc>
              <a:buFont typeface="Arial"/>
              <a:buChar char="•"/>
            </a:pPr>
            <a:r>
              <a:rPr lang="en-US" sz="2999">
                <a:solidFill>
                  <a:srgbClr val="FFFFFF"/>
                </a:solidFill>
                <a:latin typeface="Canva Sans"/>
                <a:ea typeface="Canva Sans"/>
                <a:cs typeface="Canva Sans"/>
                <a:sym typeface="Canva Sans"/>
              </a:rPr>
              <a:t>Generate educational content for customers on the range and pricing of products</a:t>
            </a:r>
          </a:p>
          <a:p>
            <a:pPr algn="l" marL="647694" indent="-323847" lvl="1">
              <a:lnSpc>
                <a:spcPts val="6509"/>
              </a:lnSpc>
              <a:buFont typeface="Arial"/>
              <a:buChar char="•"/>
            </a:pPr>
            <a:r>
              <a:rPr lang="en-US" sz="2999">
                <a:solidFill>
                  <a:srgbClr val="FFFFFF"/>
                </a:solidFill>
                <a:latin typeface="Canva Sans"/>
                <a:ea typeface="Canva Sans"/>
                <a:cs typeface="Canva Sans"/>
                <a:sym typeface="Canva Sans"/>
              </a:rPr>
              <a:t>Product use</a:t>
            </a:r>
          </a:p>
          <a:p>
            <a:pPr algn="l">
              <a:lnSpc>
                <a:spcPts val="6509"/>
              </a:lnSpc>
            </a:pPr>
          </a:p>
          <a:p>
            <a:pPr algn="l">
              <a:lnSpc>
                <a:spcPts val="6509"/>
              </a:lnSpc>
            </a:pPr>
          </a:p>
        </p:txBody>
      </p:sp>
      <p:sp>
        <p:nvSpPr>
          <p:cNvPr name="TextBox 8" id="8"/>
          <p:cNvSpPr txBox="true"/>
          <p:nvPr/>
        </p:nvSpPr>
        <p:spPr>
          <a:xfrm rot="0">
            <a:off x="1288040" y="2547277"/>
            <a:ext cx="3036094"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Open Sans"/>
                <a:ea typeface="Open Sans"/>
                <a:cs typeface="Open Sans"/>
                <a:sym typeface="Open Sans"/>
              </a:rPr>
              <a:t>We recommend: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436753" y="586827"/>
            <a:ext cx="9960887" cy="9700173"/>
            <a:chOff x="0" y="0"/>
            <a:chExt cx="10727906" cy="10447117"/>
          </a:xfrm>
        </p:grpSpPr>
        <p:sp>
          <p:nvSpPr>
            <p:cNvPr name="Freeform 4" id="4"/>
            <p:cNvSpPr/>
            <p:nvPr/>
          </p:nvSpPr>
          <p:spPr>
            <a:xfrm flipH="false" flipV="false" rot="0">
              <a:off x="-1220470" y="-200914"/>
              <a:ext cx="11958410" cy="10716484"/>
            </a:xfrm>
            <a:custGeom>
              <a:avLst/>
              <a:gdLst/>
              <a:ahLst/>
              <a:cxnLst/>
              <a:rect r="r" b="b" t="t" l="l"/>
              <a:pathLst>
                <a:path h="10716484" w="11958410">
                  <a:moveTo>
                    <a:pt x="11937433" y="832094"/>
                  </a:moveTo>
                  <a:cubicBezTo>
                    <a:pt x="11911468" y="860272"/>
                    <a:pt x="11814047" y="1098843"/>
                    <a:pt x="11842801" y="1151911"/>
                  </a:cubicBezTo>
                  <a:cubicBezTo>
                    <a:pt x="11873916" y="1141814"/>
                    <a:pt x="11723707" y="1290687"/>
                    <a:pt x="11801171" y="1471493"/>
                  </a:cubicBezTo>
                  <a:cubicBezTo>
                    <a:pt x="11779070" y="1504602"/>
                    <a:pt x="11921553" y="1538181"/>
                    <a:pt x="11909751" y="1608155"/>
                  </a:cubicBezTo>
                  <a:cubicBezTo>
                    <a:pt x="11888937" y="1643612"/>
                    <a:pt x="11813403" y="1632106"/>
                    <a:pt x="11873916" y="1680243"/>
                  </a:cubicBezTo>
                  <a:cubicBezTo>
                    <a:pt x="11886576" y="1836395"/>
                    <a:pt x="11957901" y="1895333"/>
                    <a:pt x="11709544" y="2327861"/>
                  </a:cubicBezTo>
                  <a:cubicBezTo>
                    <a:pt x="11659332" y="2320581"/>
                    <a:pt x="11522642" y="2796315"/>
                    <a:pt x="11333808" y="3152058"/>
                  </a:cubicBezTo>
                  <a:cubicBezTo>
                    <a:pt x="11361060" y="3219215"/>
                    <a:pt x="11391317" y="3249976"/>
                    <a:pt x="11327585" y="3373253"/>
                  </a:cubicBezTo>
                  <a:cubicBezTo>
                    <a:pt x="11338744" y="3404249"/>
                    <a:pt x="11447109" y="3459665"/>
                    <a:pt x="11390672" y="3541615"/>
                  </a:cubicBezTo>
                  <a:cubicBezTo>
                    <a:pt x="11330804" y="3696358"/>
                    <a:pt x="11333593" y="4056797"/>
                    <a:pt x="11408268" y="4114796"/>
                  </a:cubicBezTo>
                  <a:cubicBezTo>
                    <a:pt x="11451401" y="4098594"/>
                    <a:pt x="11300333" y="4405497"/>
                    <a:pt x="11379514" y="4421933"/>
                  </a:cubicBezTo>
                  <a:cubicBezTo>
                    <a:pt x="11353764" y="4527835"/>
                    <a:pt x="11456335" y="4589356"/>
                    <a:pt x="11235743" y="4813369"/>
                  </a:cubicBezTo>
                  <a:cubicBezTo>
                    <a:pt x="11063432" y="4926079"/>
                    <a:pt x="11270720" y="5016013"/>
                    <a:pt x="11102487" y="5176626"/>
                  </a:cubicBezTo>
                  <a:cubicBezTo>
                    <a:pt x="11170939" y="5239087"/>
                    <a:pt x="11000344" y="5280883"/>
                    <a:pt x="11122873" y="5575341"/>
                  </a:cubicBezTo>
                  <a:cubicBezTo>
                    <a:pt x="11138966" y="5592717"/>
                    <a:pt x="11044335" y="5683120"/>
                    <a:pt x="11015795" y="5760139"/>
                  </a:cubicBezTo>
                  <a:cubicBezTo>
                    <a:pt x="11092616" y="5851952"/>
                    <a:pt x="11007641" y="5845846"/>
                    <a:pt x="10981462" y="6005520"/>
                  </a:cubicBezTo>
                  <a:cubicBezTo>
                    <a:pt x="10841339" y="6125510"/>
                    <a:pt x="10846059" y="6181161"/>
                    <a:pt x="10713232" y="6361733"/>
                  </a:cubicBezTo>
                  <a:cubicBezTo>
                    <a:pt x="10751856" y="6348348"/>
                    <a:pt x="10799065" y="6437813"/>
                    <a:pt x="10685550" y="6647502"/>
                  </a:cubicBezTo>
                  <a:cubicBezTo>
                    <a:pt x="10678040" y="6683898"/>
                    <a:pt x="10524827" y="6719120"/>
                    <a:pt x="10487060" y="6802244"/>
                  </a:cubicBezTo>
                  <a:cubicBezTo>
                    <a:pt x="10436204" y="6839815"/>
                    <a:pt x="10539848" y="6899223"/>
                    <a:pt x="10424616" y="6901101"/>
                  </a:cubicBezTo>
                  <a:cubicBezTo>
                    <a:pt x="10439208" y="6986574"/>
                    <a:pt x="10346078" y="6966144"/>
                    <a:pt x="10322904" y="7003245"/>
                  </a:cubicBezTo>
                  <a:cubicBezTo>
                    <a:pt x="10396077" y="7053026"/>
                    <a:pt x="10341144" y="7042694"/>
                    <a:pt x="10400583" y="7070872"/>
                  </a:cubicBezTo>
                  <a:cubicBezTo>
                    <a:pt x="10396721" y="7204246"/>
                    <a:pt x="10219474" y="7396794"/>
                    <a:pt x="10230203" y="7562573"/>
                  </a:cubicBezTo>
                  <a:cubicBezTo>
                    <a:pt x="10168618" y="7725299"/>
                    <a:pt x="10213251" y="7791751"/>
                    <a:pt x="10124413" y="7969975"/>
                  </a:cubicBezTo>
                  <a:cubicBezTo>
                    <a:pt x="10187286" y="7991109"/>
                    <a:pt x="10142224" y="8016469"/>
                    <a:pt x="10069480" y="8160644"/>
                  </a:cubicBezTo>
                  <a:cubicBezTo>
                    <a:pt x="10146516" y="8208312"/>
                    <a:pt x="10117762" y="8317030"/>
                    <a:pt x="10037078" y="8444300"/>
                  </a:cubicBezTo>
                  <a:cubicBezTo>
                    <a:pt x="10173768" y="8531651"/>
                    <a:pt x="10094801" y="8805209"/>
                    <a:pt x="10019696" y="8914398"/>
                  </a:cubicBezTo>
                  <a:cubicBezTo>
                    <a:pt x="10042014" y="9004801"/>
                    <a:pt x="10005105" y="9100606"/>
                    <a:pt x="9912405" y="9181147"/>
                  </a:cubicBezTo>
                  <a:cubicBezTo>
                    <a:pt x="9847386" y="9367589"/>
                    <a:pt x="9822923" y="9521863"/>
                    <a:pt x="9555551" y="9711357"/>
                  </a:cubicBezTo>
                  <a:cubicBezTo>
                    <a:pt x="9480232" y="9857177"/>
                    <a:pt x="9486670" y="9952041"/>
                    <a:pt x="9338392" y="10146702"/>
                  </a:cubicBezTo>
                  <a:cubicBezTo>
                    <a:pt x="9279382" y="10215503"/>
                    <a:pt x="9208784" y="10138719"/>
                    <a:pt x="9221874" y="10261527"/>
                  </a:cubicBezTo>
                  <a:cubicBezTo>
                    <a:pt x="9138615" y="10296045"/>
                    <a:pt x="9245907" y="10404529"/>
                    <a:pt x="9053855" y="10496810"/>
                  </a:cubicBezTo>
                  <a:cubicBezTo>
                    <a:pt x="9085613" y="10608112"/>
                    <a:pt x="9172090" y="10656032"/>
                    <a:pt x="8815881" y="10625958"/>
                  </a:cubicBezTo>
                  <a:cubicBezTo>
                    <a:pt x="6461681" y="10620793"/>
                    <a:pt x="4165204" y="10641221"/>
                    <a:pt x="1701567" y="10618210"/>
                  </a:cubicBezTo>
                  <a:cubicBezTo>
                    <a:pt x="1561658" y="10604121"/>
                    <a:pt x="1222616" y="10716484"/>
                    <a:pt x="1296647" y="10428245"/>
                  </a:cubicBezTo>
                  <a:cubicBezTo>
                    <a:pt x="1315101" y="7386932"/>
                    <a:pt x="1267035" y="4267661"/>
                    <a:pt x="1275833" y="1235505"/>
                  </a:cubicBezTo>
                  <a:cubicBezTo>
                    <a:pt x="1538054" y="0"/>
                    <a:pt x="0" y="290143"/>
                    <a:pt x="9892019" y="218995"/>
                  </a:cubicBezTo>
                  <a:cubicBezTo>
                    <a:pt x="10495000" y="234023"/>
                    <a:pt x="11365567" y="185928"/>
                    <a:pt x="11906747" y="238954"/>
                  </a:cubicBezTo>
                  <a:cubicBezTo>
                    <a:pt x="11958410" y="263140"/>
                    <a:pt x="11948504" y="780905"/>
                    <a:pt x="11937433" y="832094"/>
                  </a:cubicBezTo>
                  <a:close/>
                </a:path>
              </a:pathLst>
            </a:custGeom>
            <a:blipFill>
              <a:blip r:embed="rId4"/>
              <a:stretch>
                <a:fillRect l="10670" t="-39770" r="0" b="-41776"/>
              </a:stretch>
            </a:blipFill>
          </p:spPr>
        </p:sp>
      </p:grpSp>
      <p:sp>
        <p:nvSpPr>
          <p:cNvPr name="TextBox 5" id="5"/>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i="true" spc="39">
                <a:solidFill>
                  <a:srgbClr val="FFFFFF"/>
                </a:solidFill>
                <a:latin typeface="Glacial Indifference Italics"/>
                <a:ea typeface="Glacial Indifference Italics"/>
                <a:cs typeface="Glacial Indifference Italics"/>
                <a:sym typeface="Glacial Indifference Italics"/>
              </a:rPr>
              <a:t>Gerente General</a:t>
            </a:r>
          </a:p>
        </p:txBody>
      </p:sp>
      <p:sp>
        <p:nvSpPr>
          <p:cNvPr name="TextBox 6" id="6"/>
          <p:cNvSpPr txBox="true"/>
          <p:nvPr/>
        </p:nvSpPr>
        <p:spPr>
          <a:xfrm rot="0">
            <a:off x="12852954" y="2986379"/>
            <a:ext cx="6136317" cy="887116"/>
          </a:xfrm>
          <a:prstGeom prst="rect">
            <a:avLst/>
          </a:prstGeom>
        </p:spPr>
        <p:txBody>
          <a:bodyPr anchor="t" rtlCol="false" tIns="0" lIns="0" bIns="0" rIns="0">
            <a:spAutoFit/>
          </a:bodyPr>
          <a:lstStyle/>
          <a:p>
            <a:pPr algn="just" marL="0" indent="0" lvl="0">
              <a:lnSpc>
                <a:spcPts val="7279"/>
              </a:lnSpc>
              <a:spcBef>
                <a:spcPct val="0"/>
              </a:spcBef>
            </a:pPr>
            <a:r>
              <a:rPr lang="en-US" b="true" sz="5199" spc="337">
                <a:solidFill>
                  <a:srgbClr val="1A1A1A"/>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43102"/>
            <a:ext cx="6349525"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Members</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9689189" y="0"/>
            <a:ext cx="8603573" cy="10287000"/>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0" t="-25906" r="0" b="-25906"/>
              </a:stretch>
            </a:blipFill>
          </p:spPr>
        </p:sp>
      </p:grpSp>
      <p:sp>
        <p:nvSpPr>
          <p:cNvPr name="TextBox 6" id="6"/>
          <p:cNvSpPr txBox="true"/>
          <p:nvPr/>
        </p:nvSpPr>
        <p:spPr>
          <a:xfrm rot="0">
            <a:off x="2156222" y="4239248"/>
            <a:ext cx="4619726" cy="2741689"/>
          </a:xfrm>
          <a:prstGeom prst="rect">
            <a:avLst/>
          </a:prstGeom>
        </p:spPr>
        <p:txBody>
          <a:bodyPr anchor="t" rtlCol="false" tIns="0" lIns="0" bIns="0" rIns="0">
            <a:spAutoFit/>
          </a:bodyPr>
          <a:lstStyle/>
          <a:p>
            <a:pPr algn="just">
              <a:lnSpc>
                <a:spcPts val="4419"/>
              </a:lnSpc>
            </a:pPr>
            <a:r>
              <a:rPr lang="en-US" sz="2985" spc="38">
                <a:solidFill>
                  <a:srgbClr val="FFFFFF"/>
                </a:solidFill>
                <a:latin typeface="Canva Sans"/>
                <a:ea typeface="Canva Sans"/>
                <a:cs typeface="Canva Sans"/>
                <a:sym typeface="Canva Sans"/>
              </a:rPr>
              <a:t>LIONEL AJELITI </a:t>
            </a:r>
          </a:p>
          <a:p>
            <a:pPr algn="just">
              <a:lnSpc>
                <a:spcPts val="4419"/>
              </a:lnSpc>
              <a:spcBef>
                <a:spcPct val="0"/>
              </a:spcBef>
            </a:pPr>
            <a:r>
              <a:rPr lang="en-US" sz="2985" spc="38">
                <a:solidFill>
                  <a:srgbClr val="FFFFFF"/>
                </a:solidFill>
                <a:latin typeface="Canva Sans"/>
                <a:ea typeface="Canva Sans"/>
                <a:cs typeface="Canva Sans"/>
                <a:sym typeface="Canva Sans"/>
              </a:rPr>
              <a:t>STANLE</a:t>
            </a:r>
            <a:r>
              <a:rPr lang="en-US" sz="2985" spc="38">
                <a:solidFill>
                  <a:srgbClr val="FFFFFF"/>
                </a:solidFill>
                <a:latin typeface="Canva Sans"/>
                <a:ea typeface="Canva Sans"/>
                <a:cs typeface="Canva Sans"/>
                <a:sym typeface="Canva Sans"/>
              </a:rPr>
              <a:t>Y MACHARIA</a:t>
            </a:r>
          </a:p>
          <a:p>
            <a:pPr algn="just">
              <a:lnSpc>
                <a:spcPts val="4419"/>
              </a:lnSpc>
              <a:spcBef>
                <a:spcPct val="0"/>
              </a:spcBef>
            </a:pPr>
            <a:r>
              <a:rPr lang="en-US" sz="2985" spc="38">
                <a:solidFill>
                  <a:srgbClr val="FFFFFF"/>
                </a:solidFill>
                <a:latin typeface="Canva Sans"/>
                <a:ea typeface="Canva Sans"/>
                <a:cs typeface="Canva Sans"/>
                <a:sym typeface="Canva Sans"/>
              </a:rPr>
              <a:t> TABBY MIRARA</a:t>
            </a:r>
          </a:p>
          <a:p>
            <a:pPr algn="just">
              <a:lnSpc>
                <a:spcPts val="4419"/>
              </a:lnSpc>
              <a:spcBef>
                <a:spcPct val="0"/>
              </a:spcBef>
            </a:pPr>
            <a:r>
              <a:rPr lang="en-US" sz="2985" spc="38">
                <a:solidFill>
                  <a:srgbClr val="FFFFFF"/>
                </a:solidFill>
                <a:latin typeface="Canva Sans"/>
                <a:ea typeface="Canva Sans"/>
                <a:cs typeface="Canva Sans"/>
                <a:sym typeface="Canva Sans"/>
              </a:rPr>
              <a:t> KAVATA MUSYOKA</a:t>
            </a:r>
          </a:p>
          <a:p>
            <a:pPr algn="just">
              <a:lnSpc>
                <a:spcPts val="4419"/>
              </a:lnSpc>
              <a:spcBef>
                <a:spcPct val="0"/>
              </a:spcBef>
            </a:pPr>
            <a:r>
              <a:rPr lang="en-US" sz="2985" spc="38">
                <a:solidFill>
                  <a:srgbClr val="FFFFFF"/>
                </a:solidFill>
                <a:latin typeface="Canva Sans"/>
                <a:ea typeface="Canva Sans"/>
                <a:cs typeface="Canva Sans"/>
                <a:sym typeface="Canva Sans"/>
              </a:rPr>
              <a:t> AMOS KIPKOECH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0398" r="0" b="-110398"/>
            </a:stretch>
          </a:blipFill>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6272" y="815782"/>
            <a:ext cx="15395456" cy="8655436"/>
          </a:xfrm>
          <a:custGeom>
            <a:avLst/>
            <a:gdLst/>
            <a:ahLst/>
            <a:cxnLst/>
            <a:rect r="r" b="b" t="t" l="l"/>
            <a:pathLst>
              <a:path h="8655436" w="15395456">
                <a:moveTo>
                  <a:pt x="0" y="0"/>
                </a:moveTo>
                <a:lnTo>
                  <a:pt x="15395456" y="0"/>
                </a:lnTo>
                <a:lnTo>
                  <a:pt x="15395456" y="8655436"/>
                </a:lnTo>
                <a:lnTo>
                  <a:pt x="0" y="8655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67462" y="1374983"/>
            <a:ext cx="8324873"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Business Problem</a:t>
            </a:r>
          </a:p>
        </p:txBody>
      </p:sp>
      <p:sp>
        <p:nvSpPr>
          <p:cNvPr name="TextBox 6" id="6"/>
          <p:cNvSpPr txBox="true"/>
          <p:nvPr/>
        </p:nvSpPr>
        <p:spPr>
          <a:xfrm rot="0">
            <a:off x="1667462" y="3345623"/>
            <a:ext cx="15395456" cy="3707081"/>
          </a:xfrm>
          <a:prstGeom prst="rect">
            <a:avLst/>
          </a:prstGeom>
        </p:spPr>
        <p:txBody>
          <a:bodyPr anchor="t" rtlCol="false" tIns="0" lIns="0" bIns="0" rIns="0">
            <a:spAutoFit/>
          </a:bodyPr>
          <a:lstStyle/>
          <a:p>
            <a:pPr algn="l">
              <a:lnSpc>
                <a:spcPts val="4271"/>
              </a:lnSpc>
              <a:spcBef>
                <a:spcPct val="0"/>
              </a:spcBef>
            </a:pPr>
            <a:r>
              <a:rPr lang="en-US" sz="2885" spc="37">
                <a:solidFill>
                  <a:srgbClr val="FFFFFF"/>
                </a:solidFill>
                <a:latin typeface="Canva Sans"/>
                <a:ea typeface="Canva Sans"/>
                <a:cs typeface="Canva Sans"/>
                <a:sym typeface="Canva Sans"/>
              </a:rPr>
              <a:t>In the beauty and skincare market, user evaluations are a valuable yet underutilized source of consumer information. These evaluati</a:t>
            </a:r>
            <a:r>
              <a:rPr lang="en-US" sz="2885" spc="37">
                <a:solidFill>
                  <a:srgbClr val="FFFFFF"/>
                </a:solidFill>
                <a:latin typeface="Canva Sans"/>
                <a:ea typeface="Canva Sans"/>
                <a:cs typeface="Canva Sans"/>
                <a:sym typeface="Canva Sans"/>
              </a:rPr>
              <a:t>ons frequently include comprehensive personal experiences with products, emphasizing their impact on different skin kinds, tones, and conditions. However, due to the unstructured and subjective nature of this data, companies, researchers, and potential customers find it challenging to properly assess sentiment or establish trends across enormous amounts of input.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3164857" y="4941963"/>
            <a:ext cx="9379701" cy="9274179"/>
          </a:xfrm>
          <a:custGeom>
            <a:avLst/>
            <a:gdLst/>
            <a:ahLst/>
            <a:cxnLst/>
            <a:rect r="r" b="b" t="t" l="l"/>
            <a:pathLst>
              <a:path h="9274179" w="9379701">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3860225">
            <a:off x="5812801" y="-3273677"/>
            <a:ext cx="5813961" cy="5748554"/>
          </a:xfrm>
          <a:custGeom>
            <a:avLst/>
            <a:gdLst/>
            <a:ahLst/>
            <a:cxnLst/>
            <a:rect r="r" b="b" t="t" l="l"/>
            <a:pathLst>
              <a:path h="5748554" w="5813961">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1406793" y="2984884"/>
            <a:ext cx="1205346" cy="1139467"/>
            <a:chOff x="0" y="0"/>
            <a:chExt cx="459054" cy="433964"/>
          </a:xfrm>
        </p:grpSpPr>
        <p:sp>
          <p:nvSpPr>
            <p:cNvPr name="Freeform 5" id="5"/>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6" id="6"/>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06793" y="4934482"/>
            <a:ext cx="1205346" cy="1139467"/>
            <a:chOff x="0" y="0"/>
            <a:chExt cx="459054" cy="433964"/>
          </a:xfrm>
        </p:grpSpPr>
        <p:sp>
          <p:nvSpPr>
            <p:cNvPr name="Freeform 8" id="8"/>
            <p:cNvSpPr/>
            <p:nvPr/>
          </p:nvSpPr>
          <p:spPr>
            <a:xfrm flipH="false" flipV="false" rot="0">
              <a:off x="0" y="0"/>
              <a:ext cx="459054" cy="433964"/>
            </a:xfrm>
            <a:custGeom>
              <a:avLst/>
              <a:gdLst/>
              <a:ahLst/>
              <a:cxnLst/>
              <a:rect r="r" b="b" t="t" l="l"/>
              <a:pathLst>
                <a:path h="433964" w="459054">
                  <a:moveTo>
                    <a:pt x="70653" y="0"/>
                  </a:moveTo>
                  <a:lnTo>
                    <a:pt x="388401" y="0"/>
                  </a:lnTo>
                  <a:cubicBezTo>
                    <a:pt x="407139" y="0"/>
                    <a:pt x="425110" y="7444"/>
                    <a:pt x="438360" y="20694"/>
                  </a:cubicBezTo>
                  <a:cubicBezTo>
                    <a:pt x="451610" y="33944"/>
                    <a:pt x="459054" y="51915"/>
                    <a:pt x="459054" y="70653"/>
                  </a:cubicBezTo>
                  <a:lnTo>
                    <a:pt x="459054" y="363311"/>
                  </a:lnTo>
                  <a:cubicBezTo>
                    <a:pt x="459054" y="402332"/>
                    <a:pt x="427421" y="433964"/>
                    <a:pt x="388401" y="433964"/>
                  </a:cubicBezTo>
                  <a:lnTo>
                    <a:pt x="70653" y="433964"/>
                  </a:lnTo>
                  <a:cubicBezTo>
                    <a:pt x="31632" y="433964"/>
                    <a:pt x="0" y="402332"/>
                    <a:pt x="0" y="363311"/>
                  </a:cubicBezTo>
                  <a:lnTo>
                    <a:pt x="0" y="70653"/>
                  </a:lnTo>
                  <a:cubicBezTo>
                    <a:pt x="0" y="31632"/>
                    <a:pt x="31632" y="0"/>
                    <a:pt x="70653" y="0"/>
                  </a:cubicBezTo>
                  <a:close/>
                </a:path>
              </a:pathLst>
            </a:custGeom>
            <a:solidFill>
              <a:srgbClr val="22211E"/>
            </a:solidFill>
          </p:spPr>
        </p:sp>
        <p:sp>
          <p:nvSpPr>
            <p:cNvPr name="TextBox 9" id="9"/>
            <p:cNvSpPr txBox="true"/>
            <p:nvPr/>
          </p:nvSpPr>
          <p:spPr>
            <a:xfrm>
              <a:off x="0" y="-38100"/>
              <a:ext cx="459054" cy="47206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923925"/>
            <a:ext cx="7799596" cy="896184"/>
          </a:xfrm>
          <a:prstGeom prst="rect">
            <a:avLst/>
          </a:prstGeom>
        </p:spPr>
        <p:txBody>
          <a:bodyPr anchor="t" rtlCol="false" tIns="0" lIns="0" bIns="0" rIns="0">
            <a:spAutoFit/>
          </a:bodyPr>
          <a:lstStyle/>
          <a:p>
            <a:pPr algn="l" marL="0" indent="0" lvl="0">
              <a:lnSpc>
                <a:spcPts val="7305"/>
              </a:lnSpc>
              <a:spcBef>
                <a:spcPct val="0"/>
              </a:spcBef>
            </a:pPr>
            <a:r>
              <a:rPr lang="en-US" b="true" sz="5218" spc="339">
                <a:solidFill>
                  <a:srgbClr val="FFFFFF"/>
                </a:solidFill>
                <a:latin typeface="Canva Sans Bold"/>
                <a:ea typeface="Canva Sans Bold"/>
                <a:cs typeface="Canva Sans Bold"/>
                <a:sym typeface="Canva Sans Bold"/>
              </a:rPr>
              <a:t>Objectives</a:t>
            </a:r>
          </a:p>
        </p:txBody>
      </p:sp>
      <p:sp>
        <p:nvSpPr>
          <p:cNvPr name="TextBox 11" id="11"/>
          <p:cNvSpPr txBox="true"/>
          <p:nvPr/>
        </p:nvSpPr>
        <p:spPr>
          <a:xfrm rot="0">
            <a:off x="1203379" y="2456384"/>
            <a:ext cx="15249834" cy="6257690"/>
          </a:xfrm>
          <a:prstGeom prst="rect">
            <a:avLst/>
          </a:prstGeom>
        </p:spPr>
        <p:txBody>
          <a:bodyPr anchor="t" rtlCol="false" tIns="0" lIns="0" bIns="0" rIns="0">
            <a:spAutoFit/>
          </a:bodyPr>
          <a:lstStyle/>
          <a:p>
            <a:pPr algn="l" marL="649034" indent="-324517" lvl="1">
              <a:lnSpc>
                <a:spcPts val="4509"/>
              </a:lnSpc>
              <a:buFont typeface="Arial"/>
              <a:buChar char="•"/>
            </a:pPr>
            <a:r>
              <a:rPr lang="en-US" sz="3006">
                <a:solidFill>
                  <a:srgbClr val="FFFFFF"/>
                </a:solidFill>
                <a:latin typeface="Canva Sans"/>
                <a:ea typeface="Canva Sans"/>
                <a:cs typeface="Canva Sans"/>
                <a:sym typeface="Canva Sans"/>
              </a:rPr>
              <a:t>Main Objective: To perform sentiment analysis on customer reviews on products to enhance customer satisfaction. </a:t>
            </a:r>
          </a:p>
          <a:p>
            <a:pPr algn="l" marL="649034" indent="-324517" lvl="1">
              <a:lnSpc>
                <a:spcPts val="4509"/>
              </a:lnSpc>
              <a:buFont typeface="Arial"/>
              <a:buChar char="•"/>
            </a:pPr>
            <a:r>
              <a:rPr lang="en-US" sz="3006">
                <a:solidFill>
                  <a:srgbClr val="FFFFFF"/>
                </a:solidFill>
                <a:latin typeface="Canva Sans"/>
                <a:ea typeface="Canva Sans"/>
                <a:cs typeface="Canva Sans"/>
                <a:sym typeface="Canva Sans"/>
              </a:rPr>
              <a:t>To assess product categories and brand popularity to guide companies on future pricing </a:t>
            </a:r>
          </a:p>
          <a:p>
            <a:pPr algn="l" marL="649034" indent="-324517" lvl="1">
              <a:lnSpc>
                <a:spcPts val="4509"/>
              </a:lnSpc>
              <a:buFont typeface="Arial"/>
              <a:buChar char="•"/>
            </a:pPr>
            <a:r>
              <a:rPr lang="en-US" sz="3006">
                <a:solidFill>
                  <a:srgbClr val="FFFFFF"/>
                </a:solidFill>
                <a:latin typeface="Canva Sans"/>
                <a:ea typeface="Canva Sans"/>
                <a:cs typeface="Canva Sans"/>
                <a:sym typeface="Canva Sans"/>
              </a:rPr>
              <a:t>To assess the price range across various products to improve the affordability of products for customers. </a:t>
            </a:r>
          </a:p>
          <a:p>
            <a:pPr algn="l" marL="649034" indent="-324517" lvl="1">
              <a:lnSpc>
                <a:spcPts val="4509"/>
              </a:lnSpc>
              <a:buFont typeface="Arial"/>
              <a:buChar char="•"/>
            </a:pPr>
            <a:r>
              <a:rPr lang="en-US" sz="3006">
                <a:solidFill>
                  <a:srgbClr val="FFFFFF"/>
                </a:solidFill>
                <a:latin typeface="Canva Sans"/>
                <a:ea typeface="Canva Sans"/>
                <a:cs typeface="Canva Sans"/>
                <a:sym typeface="Canva Sans"/>
              </a:rPr>
              <a:t>To detect common keywords and phrases to highlight positive, neutral, and negative reviews on products to understand customer satisfaction and dissatisfaction.</a:t>
            </a:r>
          </a:p>
          <a:p>
            <a:pPr algn="l" marL="649034" indent="-324517" lvl="1">
              <a:lnSpc>
                <a:spcPts val="4509"/>
              </a:lnSpc>
              <a:buFont typeface="Arial"/>
              <a:buChar char="•"/>
            </a:pPr>
            <a:r>
              <a:rPr lang="en-US" sz="3006">
                <a:solidFill>
                  <a:srgbClr val="FFFFFF"/>
                </a:solidFill>
                <a:latin typeface="Canva Sans"/>
                <a:ea typeface="Canva Sans"/>
                <a:cs typeface="Canva Sans"/>
                <a:sym typeface="Canva Sans"/>
              </a:rPr>
              <a:t>To build a model that recommends products based on skin type, skin tone and price.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4410525" y="2874262"/>
            <a:ext cx="8013517" cy="1581024"/>
          </a:xfrm>
          <a:prstGeom prst="rect">
            <a:avLst/>
          </a:prstGeom>
        </p:spPr>
        <p:txBody>
          <a:bodyPr anchor="t" rtlCol="false" tIns="0" lIns="0" bIns="0" rIns="0">
            <a:spAutoFit/>
          </a:bodyPr>
          <a:lstStyle/>
          <a:p>
            <a:pPr algn="l" marL="647700" indent="-323850" lvl="1">
              <a:lnSpc>
                <a:spcPts val="4200"/>
              </a:lnSpc>
              <a:buFont typeface="Arial"/>
              <a:buChar char="•"/>
            </a:pPr>
            <a:r>
              <a:rPr lang="en-US" sz="3000" spc="213">
                <a:solidFill>
                  <a:srgbClr val="FFFFFF"/>
                </a:solidFill>
                <a:latin typeface="Canva Sans"/>
                <a:ea typeface="Canva Sans"/>
                <a:cs typeface="Canva Sans"/>
                <a:sym typeface="Canva Sans"/>
              </a:rPr>
              <a:t>Online stores that sell skin care products.</a:t>
            </a:r>
          </a:p>
          <a:p>
            <a:pPr algn="l">
              <a:lnSpc>
                <a:spcPts val="4200"/>
              </a:lnSpc>
              <a:spcBef>
                <a:spcPct val="0"/>
              </a:spcBef>
            </a:pPr>
          </a:p>
        </p:txBody>
      </p:sp>
      <p:sp>
        <p:nvSpPr>
          <p:cNvPr name="Freeform 3" id="3"/>
          <p:cNvSpPr/>
          <p:nvPr/>
        </p:nvSpPr>
        <p:spPr>
          <a:xfrm flipH="false" flipV="false" rot="0">
            <a:off x="-4029655"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4018961" y="2931412"/>
            <a:ext cx="90508" cy="1649490"/>
            <a:chOff x="0" y="0"/>
            <a:chExt cx="23837" cy="434434"/>
          </a:xfrm>
        </p:grpSpPr>
        <p:sp>
          <p:nvSpPr>
            <p:cNvPr name="Freeform 5" id="5"/>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6" id="6"/>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548850"/>
            <a:ext cx="8115300" cy="1811062"/>
          </a:xfrm>
          <a:prstGeom prst="rect">
            <a:avLst/>
          </a:prstGeom>
        </p:spPr>
        <p:txBody>
          <a:bodyPr anchor="t" rtlCol="false" tIns="0" lIns="0" bIns="0" rIns="0">
            <a:spAutoFit/>
          </a:bodyPr>
          <a:lstStyle/>
          <a:p>
            <a:pPr algn="l">
              <a:lnSpc>
                <a:spcPts val="7279"/>
              </a:lnSpc>
            </a:pPr>
            <a:r>
              <a:rPr lang="en-US" sz="5199" spc="337" b="true">
                <a:solidFill>
                  <a:srgbClr val="FFFFFF"/>
                </a:solidFill>
                <a:latin typeface="Canva Sans Bold"/>
                <a:ea typeface="Canva Sans Bold"/>
                <a:cs typeface="Canva Sans Bold"/>
                <a:sym typeface="Canva Sans Bold"/>
              </a:rPr>
              <a:t>Stakeholders</a:t>
            </a:r>
          </a:p>
          <a:p>
            <a:pPr algn="l" marL="0" indent="0" lvl="0">
              <a:lnSpc>
                <a:spcPts val="7279"/>
              </a:lnSpc>
              <a:spcBef>
                <a:spcPct val="0"/>
              </a:spcBef>
            </a:pPr>
          </a:p>
        </p:txBody>
      </p:sp>
      <p:sp>
        <p:nvSpPr>
          <p:cNvPr name="TextBox 8" id="8"/>
          <p:cNvSpPr txBox="true"/>
          <p:nvPr/>
        </p:nvSpPr>
        <p:spPr>
          <a:xfrm rot="0">
            <a:off x="4410525" y="4971427"/>
            <a:ext cx="8013517" cy="1581024"/>
          </a:xfrm>
          <a:prstGeom prst="rect">
            <a:avLst/>
          </a:prstGeom>
        </p:spPr>
        <p:txBody>
          <a:bodyPr anchor="t" rtlCol="false" tIns="0" lIns="0" bIns="0" rIns="0">
            <a:spAutoFit/>
          </a:bodyPr>
          <a:lstStyle/>
          <a:p>
            <a:pPr algn="l" marL="647700" indent="-323850" lvl="1">
              <a:lnSpc>
                <a:spcPts val="4200"/>
              </a:lnSpc>
              <a:buFont typeface="Arial"/>
              <a:buChar char="•"/>
            </a:pPr>
            <a:r>
              <a:rPr lang="en-US" sz="3000" spc="213">
                <a:solidFill>
                  <a:srgbClr val="FFFFFF"/>
                </a:solidFill>
                <a:latin typeface="Canva Sans"/>
                <a:ea typeface="Canva Sans"/>
                <a:cs typeface="Canva Sans"/>
                <a:sym typeface="Canva Sans"/>
              </a:rPr>
              <a:t>Companies that produce and sell skin care products.</a:t>
            </a:r>
          </a:p>
          <a:p>
            <a:pPr algn="l">
              <a:lnSpc>
                <a:spcPts val="4200"/>
              </a:lnSpc>
              <a:spcBef>
                <a:spcPct val="0"/>
              </a:spcBef>
            </a:pPr>
          </a:p>
        </p:txBody>
      </p:sp>
      <p:grpSp>
        <p:nvGrpSpPr>
          <p:cNvPr name="Group 9" id="9"/>
          <p:cNvGrpSpPr/>
          <p:nvPr/>
        </p:nvGrpSpPr>
        <p:grpSpPr>
          <a:xfrm rot="0">
            <a:off x="4018961" y="5028577"/>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4410525" y="7059068"/>
            <a:ext cx="8013517" cy="1091683"/>
          </a:xfrm>
          <a:prstGeom prst="rect">
            <a:avLst/>
          </a:prstGeom>
        </p:spPr>
        <p:txBody>
          <a:bodyPr anchor="t" rtlCol="false" tIns="0" lIns="0" bIns="0" rIns="0">
            <a:spAutoFit/>
          </a:bodyPr>
          <a:lstStyle/>
          <a:p>
            <a:pPr algn="l" marL="678723" indent="-339362" lvl="1">
              <a:lnSpc>
                <a:spcPts val="4401"/>
              </a:lnSpc>
              <a:buFont typeface="Arial"/>
              <a:buChar char="•"/>
            </a:pPr>
            <a:r>
              <a:rPr lang="en-US" sz="3143" spc="223">
                <a:solidFill>
                  <a:srgbClr val="FFFFFF"/>
                </a:solidFill>
                <a:latin typeface="Canva Sans"/>
                <a:ea typeface="Canva Sans"/>
                <a:cs typeface="Canva Sans"/>
                <a:sym typeface="Canva Sans"/>
              </a:rPr>
              <a:t>Customers</a:t>
            </a:r>
          </a:p>
          <a:p>
            <a:pPr algn="l">
              <a:lnSpc>
                <a:spcPts val="4401"/>
              </a:lnSpc>
              <a:spcBef>
                <a:spcPct val="0"/>
              </a:spcBef>
            </a:pPr>
          </a:p>
        </p:txBody>
      </p:sp>
      <p:grpSp>
        <p:nvGrpSpPr>
          <p:cNvPr name="Group 13" id="13"/>
          <p:cNvGrpSpPr/>
          <p:nvPr/>
        </p:nvGrpSpPr>
        <p:grpSpPr>
          <a:xfrm rot="0">
            <a:off x="4018961" y="7125743"/>
            <a:ext cx="90508" cy="1649490"/>
            <a:chOff x="0" y="0"/>
            <a:chExt cx="23837" cy="434434"/>
          </a:xfrm>
        </p:grpSpPr>
        <p:sp>
          <p:nvSpPr>
            <p:cNvPr name="Freeform 14" id="14"/>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22211E"/>
            </a:solidFill>
          </p:spPr>
        </p:sp>
        <p:sp>
          <p:nvSpPr>
            <p:cNvPr name="TextBox 15" id="15"/>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447900" y="537517"/>
            <a:ext cx="7677552"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Data understanding</a:t>
            </a:r>
          </a:p>
        </p:txBody>
      </p:sp>
      <p:sp>
        <p:nvSpPr>
          <p:cNvPr name="TextBox 4" id="4"/>
          <p:cNvSpPr txBox="true"/>
          <p:nvPr/>
        </p:nvSpPr>
        <p:spPr>
          <a:xfrm rot="0">
            <a:off x="466623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Returns</a:t>
            </a:r>
          </a:p>
        </p:txBody>
      </p:sp>
      <p:sp>
        <p:nvSpPr>
          <p:cNvPr name="TextBox 5" id="5"/>
          <p:cNvSpPr txBox="true"/>
          <p:nvPr/>
        </p:nvSpPr>
        <p:spPr>
          <a:xfrm rot="0">
            <a:off x="8028441" y="6579810"/>
            <a:ext cx="2157392"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Diversification</a:t>
            </a:r>
          </a:p>
        </p:txBody>
      </p:sp>
      <p:sp>
        <p:nvSpPr>
          <p:cNvPr name="TextBox 6" id="6"/>
          <p:cNvSpPr txBox="true"/>
          <p:nvPr/>
        </p:nvSpPr>
        <p:spPr>
          <a:xfrm rot="0">
            <a:off x="11227306"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Portfolio</a:t>
            </a:r>
          </a:p>
        </p:txBody>
      </p:sp>
      <p:sp>
        <p:nvSpPr>
          <p:cNvPr name="TextBox 7" id="7"/>
          <p:cNvSpPr txBox="true"/>
          <p:nvPr/>
        </p:nvSpPr>
        <p:spPr>
          <a:xfrm rot="0">
            <a:off x="14434747" y="6579810"/>
            <a:ext cx="1935716" cy="404486"/>
          </a:xfrm>
          <a:prstGeom prst="rect">
            <a:avLst/>
          </a:prstGeom>
        </p:spPr>
        <p:txBody>
          <a:bodyPr anchor="t" rtlCol="false" tIns="0" lIns="0" bIns="0" rIns="0">
            <a:spAutoFit/>
          </a:bodyPr>
          <a:lstStyle/>
          <a:p>
            <a:pPr algn="ctr" marL="0" indent="0" lvl="0">
              <a:lnSpc>
                <a:spcPts val="3383"/>
              </a:lnSpc>
            </a:pPr>
            <a:r>
              <a:rPr lang="en-US" sz="2285" spc="29">
                <a:solidFill>
                  <a:srgbClr val="191919"/>
                </a:solidFill>
                <a:latin typeface="Canva Sans"/>
                <a:ea typeface="Canva Sans"/>
                <a:cs typeface="Canva Sans"/>
                <a:sym typeface="Canva Sans"/>
              </a:rPr>
              <a:t>Preservation</a:t>
            </a:r>
          </a:p>
        </p:txBody>
      </p:sp>
      <p:sp>
        <p:nvSpPr>
          <p:cNvPr name="TextBox 8" id="8"/>
          <p:cNvSpPr txBox="true"/>
          <p:nvPr/>
        </p:nvSpPr>
        <p:spPr>
          <a:xfrm rot="0">
            <a:off x="447900" y="2118825"/>
            <a:ext cx="16230600" cy="7447960"/>
          </a:xfrm>
          <a:prstGeom prst="rect">
            <a:avLst/>
          </a:prstGeom>
        </p:spPr>
        <p:txBody>
          <a:bodyPr anchor="t" rtlCol="false" tIns="0" lIns="0" bIns="0" rIns="0">
            <a:spAutoFit/>
          </a:bodyPr>
          <a:lstStyle/>
          <a:p>
            <a:pPr algn="just">
              <a:lnSpc>
                <a:spcPts val="4200"/>
              </a:lnSpc>
            </a:pPr>
            <a:r>
              <a:rPr lang="en-US" sz="3000">
                <a:solidFill>
                  <a:srgbClr val="FFFFFF"/>
                </a:solidFill>
                <a:latin typeface="Canva Sans"/>
                <a:ea typeface="Canva Sans"/>
                <a:cs typeface="Canva Sans"/>
                <a:sym typeface="Canva Sans"/>
              </a:rPr>
              <a:t>The data was taken from Kaggle It contains information about beauty products from Sephora online store. It had 285412 rows and 19 columns, and some columns had missing values.</a:t>
            </a:r>
          </a:p>
          <a:p>
            <a:pPr algn="just">
              <a:lnSpc>
                <a:spcPts val="4200"/>
              </a:lnSpc>
            </a:pPr>
          </a:p>
          <a:p>
            <a:pPr algn="just">
              <a:lnSpc>
                <a:spcPts val="4200"/>
              </a:lnSpc>
            </a:pPr>
            <a:r>
              <a:rPr lang="en-US" sz="3000">
                <a:solidFill>
                  <a:srgbClr val="FFFFFF"/>
                </a:solidFill>
                <a:latin typeface="Canva Sans"/>
                <a:ea typeface="Canva Sans"/>
                <a:cs typeface="Canva Sans"/>
                <a:sym typeface="Canva Sans"/>
              </a:rPr>
              <a:t> The following are the key features for the dataset:</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Rating</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 Is recommended</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 Total feedback count</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Tota</a:t>
            </a:r>
            <a:r>
              <a:rPr lang="en-US" sz="3000">
                <a:solidFill>
                  <a:srgbClr val="FFFFFF"/>
                </a:solidFill>
                <a:latin typeface="Canva Sans"/>
                <a:ea typeface="Canva Sans"/>
                <a:cs typeface="Canva Sans"/>
                <a:sym typeface="Canva Sans"/>
              </a:rPr>
              <a:t>l negative feedback count</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Total positive feedback count</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Review text</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Review title</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Skin tone</a:t>
            </a:r>
          </a:p>
          <a:p>
            <a:pPr algn="just" marL="647702" indent="-323851" lvl="1">
              <a:lnSpc>
                <a:spcPts val="4200"/>
              </a:lnSpc>
              <a:buFont typeface="Arial"/>
              <a:buChar char="•"/>
            </a:pPr>
            <a:r>
              <a:rPr lang="en-US" sz="3000">
                <a:solidFill>
                  <a:srgbClr val="FFFFFF"/>
                </a:solidFill>
                <a:latin typeface="Canva Sans"/>
                <a:ea typeface="Canva Sans"/>
                <a:cs typeface="Canva Sans"/>
                <a:sym typeface="Canva Sans"/>
              </a:rPr>
              <a:t>Skin type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787361" y="537517"/>
            <a:ext cx="9693469" cy="887116"/>
          </a:xfrm>
          <a:prstGeom prst="rect">
            <a:avLst/>
          </a:prstGeom>
        </p:spPr>
        <p:txBody>
          <a:bodyPr anchor="t" rtlCol="false" tIns="0" lIns="0" bIns="0" rIns="0">
            <a:spAutoFit/>
          </a:bodyPr>
          <a:lstStyle/>
          <a:p>
            <a:pPr algn="l" marL="0" indent="0" lvl="0">
              <a:lnSpc>
                <a:spcPts val="7279"/>
              </a:lnSpc>
              <a:spcBef>
                <a:spcPct val="0"/>
              </a:spcBef>
            </a:pPr>
            <a:r>
              <a:rPr lang="en-US" b="true" sz="5199" spc="337">
                <a:solidFill>
                  <a:srgbClr val="FFFFFF"/>
                </a:solidFill>
                <a:latin typeface="Canva Sans Bold"/>
                <a:ea typeface="Canva Sans Bold"/>
                <a:cs typeface="Canva Sans Bold"/>
                <a:sym typeface="Canva Sans Bold"/>
              </a:rPr>
              <a:t>Exploratory Data Analysis</a:t>
            </a:r>
          </a:p>
        </p:txBody>
      </p:sp>
      <p:sp>
        <p:nvSpPr>
          <p:cNvPr name="TextBox 3" id="3"/>
          <p:cNvSpPr txBox="true"/>
          <p:nvPr/>
        </p:nvSpPr>
        <p:spPr>
          <a:xfrm rot="0">
            <a:off x="0" y="4225688"/>
            <a:ext cx="18288000" cy="1047666"/>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Canva Sans"/>
                <a:ea typeface="Canva Sans"/>
                <a:cs typeface="Canva Sans"/>
                <a:sym typeface="Canva Sans"/>
              </a:rPr>
              <a:t>Exploratory Data Analysis (EDA) helps you understand the structure, quality, and patterns within a dataset before modeling. </a:t>
            </a:r>
          </a:p>
        </p:txBody>
      </p:sp>
      <p:sp>
        <p:nvSpPr>
          <p:cNvPr name="Freeform 4" id="4"/>
          <p:cNvSpPr/>
          <p:nvPr/>
        </p:nvSpPr>
        <p:spPr>
          <a:xfrm flipH="false" flipV="false" rot="-4713572">
            <a:off x="11825090" y="-4709160"/>
            <a:ext cx="8306698" cy="8213248"/>
          </a:xfrm>
          <a:custGeom>
            <a:avLst/>
            <a:gdLst/>
            <a:ahLst/>
            <a:cxnLst/>
            <a:rect r="r" b="b" t="t" l="l"/>
            <a:pathLst>
              <a:path h="8213248" w="8306698">
                <a:moveTo>
                  <a:pt x="0" y="0"/>
                </a:moveTo>
                <a:lnTo>
                  <a:pt x="8306698" y="0"/>
                </a:lnTo>
                <a:lnTo>
                  <a:pt x="8306698" y="8213248"/>
                </a:lnTo>
                <a:lnTo>
                  <a:pt x="0" y="821324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075248" y="2613705"/>
            <a:ext cx="90508" cy="1649490"/>
            <a:chOff x="0" y="0"/>
            <a:chExt cx="23837" cy="434434"/>
          </a:xfrm>
        </p:grpSpPr>
        <p:sp>
          <p:nvSpPr>
            <p:cNvPr name="Freeform 4" id="4"/>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5" id="5"/>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75248" y="4572018"/>
            <a:ext cx="90508" cy="1649490"/>
            <a:chOff x="0" y="0"/>
            <a:chExt cx="23837" cy="434434"/>
          </a:xfrm>
        </p:grpSpPr>
        <p:sp>
          <p:nvSpPr>
            <p:cNvPr name="Freeform 7" id="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8" id="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75248" y="6526308"/>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13" id="13"/>
          <p:cNvSpPr/>
          <p:nvPr/>
        </p:nvSpPr>
        <p:spPr>
          <a:xfrm flipH="false" flipV="false" rot="0">
            <a:off x="277042" y="2170129"/>
            <a:ext cx="10874185" cy="6779932"/>
          </a:xfrm>
          <a:custGeom>
            <a:avLst/>
            <a:gdLst/>
            <a:ahLst/>
            <a:cxnLst/>
            <a:rect r="r" b="b" t="t" l="l"/>
            <a:pathLst>
              <a:path h="6779932" w="10874185">
                <a:moveTo>
                  <a:pt x="0" y="0"/>
                </a:moveTo>
                <a:lnTo>
                  <a:pt x="10874185" y="0"/>
                </a:lnTo>
                <a:lnTo>
                  <a:pt x="10874185" y="6779932"/>
                </a:lnTo>
                <a:lnTo>
                  <a:pt x="0" y="6779932"/>
                </a:lnTo>
                <a:lnTo>
                  <a:pt x="0" y="0"/>
                </a:lnTo>
                <a:close/>
              </a:path>
            </a:pathLst>
          </a:custGeom>
          <a:blipFill>
            <a:blip r:embed="rId4"/>
            <a:stretch>
              <a:fillRect l="0" t="0" r="0" b="0"/>
            </a:stretch>
          </a:blipFill>
        </p:spPr>
      </p:sp>
      <p:sp>
        <p:nvSpPr>
          <p:cNvPr name="TextBox 14" id="14"/>
          <p:cNvSpPr txBox="true"/>
          <p:nvPr/>
        </p:nvSpPr>
        <p:spPr>
          <a:xfrm rot="0">
            <a:off x="11151227" y="2978640"/>
            <a:ext cx="7079738" cy="1581023"/>
          </a:xfrm>
          <a:prstGeom prst="rect">
            <a:avLst/>
          </a:prstGeom>
        </p:spPr>
        <p:txBody>
          <a:bodyPr anchor="t" rtlCol="false" tIns="0" lIns="0" bIns="0" rIns="0">
            <a:spAutoFit/>
          </a:bodyPr>
          <a:lstStyle/>
          <a:p>
            <a:pPr algn="l" marL="647702" indent="-323851" lvl="1">
              <a:lnSpc>
                <a:spcPts val="4200"/>
              </a:lnSpc>
              <a:buFont typeface="Arial"/>
              <a:buChar char="•"/>
            </a:pPr>
            <a:r>
              <a:rPr lang="en-US" sz="3000" i="true">
                <a:solidFill>
                  <a:srgbClr val="FFFFFF"/>
                </a:solidFill>
                <a:latin typeface="Canva Sans Italics"/>
                <a:ea typeface="Canva Sans Italics"/>
                <a:cs typeface="Canva Sans Italics"/>
                <a:sym typeface="Canva Sans Italics"/>
              </a:rPr>
              <a:t>CLINIQUE</a:t>
            </a:r>
            <a:r>
              <a:rPr lang="en-US" sz="3000">
                <a:solidFill>
                  <a:srgbClr val="FFFFFF"/>
                </a:solidFill>
                <a:latin typeface="Canva Sans"/>
                <a:ea typeface="Canva Sans"/>
                <a:cs typeface="Canva Sans"/>
                <a:sym typeface="Canva Sans"/>
              </a:rPr>
              <a:t> was the most popular in the dataset and </a:t>
            </a:r>
            <a:r>
              <a:rPr lang="en-US" sz="3000" i="true">
                <a:solidFill>
                  <a:srgbClr val="FFFFFF"/>
                </a:solidFill>
                <a:latin typeface="Canva Sans Italics"/>
                <a:ea typeface="Canva Sans Italics"/>
                <a:cs typeface="Canva Sans Italics"/>
                <a:sym typeface="Canva Sans Italics"/>
              </a:rPr>
              <a:t>SEPHORA COLLECTION </a:t>
            </a:r>
            <a:r>
              <a:rPr lang="en-US" sz="3000">
                <a:solidFill>
                  <a:srgbClr val="FFFFFF"/>
                </a:solidFill>
                <a:latin typeface="Canva Sans"/>
                <a:ea typeface="Canva Sans"/>
                <a:cs typeface="Canva Sans"/>
                <a:sym typeface="Canva Sans"/>
              </a:rPr>
              <a:t>was the least.</a:t>
            </a:r>
          </a:p>
        </p:txBody>
      </p:sp>
      <p:sp>
        <p:nvSpPr>
          <p:cNvPr name="TextBox 15" id="15"/>
          <p:cNvSpPr txBox="true"/>
          <p:nvPr/>
        </p:nvSpPr>
        <p:spPr>
          <a:xfrm rot="0">
            <a:off x="596721" y="502020"/>
            <a:ext cx="5415820" cy="920009"/>
          </a:xfrm>
          <a:prstGeom prst="rect">
            <a:avLst/>
          </a:prstGeom>
        </p:spPr>
        <p:txBody>
          <a:bodyPr anchor="t" rtlCol="false" tIns="0" lIns="0" bIns="0" rIns="0">
            <a:spAutoFit/>
          </a:bodyPr>
          <a:lstStyle/>
          <a:p>
            <a:pPr algn="ctr">
              <a:lnSpc>
                <a:spcPts val="7695"/>
              </a:lnSpc>
              <a:spcBef>
                <a:spcPct val="0"/>
              </a:spcBef>
            </a:pPr>
            <a:r>
              <a:rPr lang="en-US" b="true" sz="5199" spc="67">
                <a:solidFill>
                  <a:srgbClr val="FFFFFF"/>
                </a:solidFill>
                <a:latin typeface="Canva Sans Bold"/>
                <a:ea typeface="Canva Sans Bold"/>
                <a:cs typeface="Canva Sans Bold"/>
                <a:sym typeface="Canva Sans Bold"/>
              </a:rPr>
              <a:t>Popular Brands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4329437" y="455966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075248" y="2613705"/>
            <a:ext cx="90508" cy="1649490"/>
            <a:chOff x="0" y="0"/>
            <a:chExt cx="23837" cy="434434"/>
          </a:xfrm>
        </p:grpSpPr>
        <p:sp>
          <p:nvSpPr>
            <p:cNvPr name="Freeform 4" id="4"/>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5" id="5"/>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75248" y="4572018"/>
            <a:ext cx="90508" cy="1649490"/>
            <a:chOff x="0" y="0"/>
            <a:chExt cx="23837" cy="434434"/>
          </a:xfrm>
        </p:grpSpPr>
        <p:sp>
          <p:nvSpPr>
            <p:cNvPr name="Freeform 7" id="7"/>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8" id="8"/>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75248" y="6526308"/>
            <a:ext cx="90508" cy="1649490"/>
            <a:chOff x="0" y="0"/>
            <a:chExt cx="23837" cy="434434"/>
          </a:xfrm>
        </p:grpSpPr>
        <p:sp>
          <p:nvSpPr>
            <p:cNvPr name="Freeform 10" id="10"/>
            <p:cNvSpPr/>
            <p:nvPr/>
          </p:nvSpPr>
          <p:spPr>
            <a:xfrm flipH="false" flipV="false" rot="0">
              <a:off x="0" y="0"/>
              <a:ext cx="23837" cy="434434"/>
            </a:xfrm>
            <a:custGeom>
              <a:avLst/>
              <a:gdLst/>
              <a:ahLst/>
              <a:cxnLst/>
              <a:rect r="r" b="b" t="t" l="l"/>
              <a:pathLst>
                <a:path h="434434" w="23837">
                  <a:moveTo>
                    <a:pt x="0" y="0"/>
                  </a:moveTo>
                  <a:lnTo>
                    <a:pt x="23837" y="0"/>
                  </a:lnTo>
                  <a:lnTo>
                    <a:pt x="23837" y="434434"/>
                  </a:lnTo>
                  <a:lnTo>
                    <a:pt x="0" y="434434"/>
                  </a:lnTo>
                  <a:close/>
                </a:path>
              </a:pathLst>
            </a:custGeom>
            <a:solidFill>
              <a:srgbClr val="F2F4F5"/>
            </a:solidFill>
          </p:spPr>
        </p:sp>
        <p:sp>
          <p:nvSpPr>
            <p:cNvPr name="TextBox 11" id="11"/>
            <p:cNvSpPr txBox="true"/>
            <p:nvPr/>
          </p:nvSpPr>
          <p:spPr>
            <a:xfrm>
              <a:off x="0" y="-38100"/>
              <a:ext cx="23837" cy="47253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5400000">
            <a:off x="4508581" y="-576860"/>
            <a:ext cx="6544563" cy="3211121"/>
          </a:xfrm>
          <a:custGeom>
            <a:avLst/>
            <a:gdLst/>
            <a:ahLst/>
            <a:cxnLst/>
            <a:rect r="r" b="b" t="t" l="l"/>
            <a:pathLst>
              <a:path h="3211121" w="6544563">
                <a:moveTo>
                  <a:pt x="0" y="0"/>
                </a:moveTo>
                <a:lnTo>
                  <a:pt x="6544563" y="0"/>
                </a:lnTo>
                <a:lnTo>
                  <a:pt x="6544563"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101516"/>
            </a:stretch>
          </a:blipFill>
          <a:ln cap="sq">
            <a:noFill/>
            <a:prstDash val="solid"/>
            <a:miter/>
          </a:ln>
        </p:spPr>
      </p:sp>
      <p:sp>
        <p:nvSpPr>
          <p:cNvPr name="Freeform 13" id="13"/>
          <p:cNvSpPr/>
          <p:nvPr/>
        </p:nvSpPr>
        <p:spPr>
          <a:xfrm flipH="false" flipV="false" rot="0">
            <a:off x="536192" y="2613705"/>
            <a:ext cx="9717006" cy="5938170"/>
          </a:xfrm>
          <a:custGeom>
            <a:avLst/>
            <a:gdLst/>
            <a:ahLst/>
            <a:cxnLst/>
            <a:rect r="r" b="b" t="t" l="l"/>
            <a:pathLst>
              <a:path h="5938170" w="9717006">
                <a:moveTo>
                  <a:pt x="0" y="0"/>
                </a:moveTo>
                <a:lnTo>
                  <a:pt x="9717006" y="0"/>
                </a:lnTo>
                <a:lnTo>
                  <a:pt x="9717006" y="5938170"/>
                </a:lnTo>
                <a:lnTo>
                  <a:pt x="0" y="5938170"/>
                </a:lnTo>
                <a:lnTo>
                  <a:pt x="0" y="0"/>
                </a:lnTo>
                <a:close/>
              </a:path>
            </a:pathLst>
          </a:custGeom>
          <a:blipFill>
            <a:blip r:embed="rId4"/>
            <a:stretch>
              <a:fillRect l="0" t="0" r="0" b="0"/>
            </a:stretch>
          </a:blipFill>
        </p:spPr>
      </p:sp>
      <p:sp>
        <p:nvSpPr>
          <p:cNvPr name="TextBox 14" id="14"/>
          <p:cNvSpPr txBox="true"/>
          <p:nvPr/>
        </p:nvSpPr>
        <p:spPr>
          <a:xfrm rot="0">
            <a:off x="10437443" y="5525640"/>
            <a:ext cx="8034802" cy="514308"/>
          </a:xfrm>
          <a:prstGeom prst="rect">
            <a:avLst/>
          </a:prstGeom>
        </p:spPr>
        <p:txBody>
          <a:bodyPr anchor="t" rtlCol="false" tIns="0" lIns="0" bIns="0" rIns="0">
            <a:spAutoFit/>
          </a:bodyPr>
          <a:lstStyle/>
          <a:p>
            <a:pPr algn="ctr" marL="647702" indent="-323851" lvl="1">
              <a:lnSpc>
                <a:spcPts val="4200"/>
              </a:lnSpc>
              <a:buFont typeface="Arial"/>
              <a:buChar char="•"/>
            </a:pPr>
            <a:r>
              <a:rPr lang="en-US" sz="3000">
                <a:solidFill>
                  <a:srgbClr val="FFFFFF"/>
                </a:solidFill>
                <a:latin typeface="Canva Sans"/>
                <a:ea typeface="Canva Sans"/>
                <a:cs typeface="Canva Sans"/>
                <a:sym typeface="Canva Sans"/>
              </a:rPr>
              <a:t>Most products are highly rated</a:t>
            </a:r>
          </a:p>
        </p:txBody>
      </p:sp>
      <p:sp>
        <p:nvSpPr>
          <p:cNvPr name="TextBox 15" id="15"/>
          <p:cNvSpPr txBox="true"/>
          <p:nvPr/>
        </p:nvSpPr>
        <p:spPr>
          <a:xfrm rot="0">
            <a:off x="1024777" y="666869"/>
            <a:ext cx="6131402" cy="887116"/>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FFFFFF"/>
                </a:solidFill>
                <a:latin typeface="Canva Sans Bold"/>
                <a:ea typeface="Canva Sans Bold"/>
                <a:cs typeface="Canva Sans Bold"/>
                <a:sym typeface="Canva Sans Bold"/>
              </a:rPr>
              <a:t>Rating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DAGmAaIFXQs</dc:identifier>
  <dcterms:modified xsi:type="dcterms:W3CDTF">2011-08-01T06:04:30Z</dcterms:modified>
  <cp:revision>1</cp:revision>
  <dc:title>Eyai Cyndiket</dc:title>
</cp:coreProperties>
</file>